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3"/>
  </p:notesMasterIdLst>
  <p:sldIdLst>
    <p:sldId id="266" r:id="rId2"/>
    <p:sldId id="404" r:id="rId3"/>
    <p:sldId id="633" r:id="rId4"/>
    <p:sldId id="624" r:id="rId5"/>
    <p:sldId id="661" r:id="rId6"/>
    <p:sldId id="662" r:id="rId7"/>
    <p:sldId id="663" r:id="rId8"/>
    <p:sldId id="664" r:id="rId9"/>
    <p:sldId id="635" r:id="rId10"/>
    <p:sldId id="636" r:id="rId11"/>
    <p:sldId id="665" r:id="rId12"/>
    <p:sldId id="1032" r:id="rId13"/>
    <p:sldId id="1061" r:id="rId14"/>
    <p:sldId id="1053" r:id="rId15"/>
    <p:sldId id="1054" r:id="rId16"/>
    <p:sldId id="1055" r:id="rId17"/>
    <p:sldId id="1056" r:id="rId18"/>
    <p:sldId id="1057" r:id="rId19"/>
    <p:sldId id="1058" r:id="rId20"/>
    <p:sldId id="1059" r:id="rId21"/>
    <p:sldId id="1060" r:id="rId22"/>
    <p:sldId id="1039" r:id="rId23"/>
    <p:sldId id="997" r:id="rId24"/>
    <p:sldId id="1042" r:id="rId25"/>
    <p:sldId id="1031" r:id="rId26"/>
    <p:sldId id="1064" r:id="rId27"/>
    <p:sldId id="1063" r:id="rId28"/>
    <p:sldId id="1062" r:id="rId29"/>
    <p:sldId id="1041" r:id="rId30"/>
    <p:sldId id="1065" r:id="rId31"/>
    <p:sldId id="1066" r:id="rId32"/>
    <p:sldId id="998" r:id="rId33"/>
    <p:sldId id="1067" r:id="rId34"/>
    <p:sldId id="1074" r:id="rId35"/>
    <p:sldId id="999" r:id="rId36"/>
    <p:sldId id="1000" r:id="rId37"/>
    <p:sldId id="1001" r:id="rId38"/>
    <p:sldId id="1002" r:id="rId39"/>
    <p:sldId id="1003" r:id="rId40"/>
    <p:sldId id="1075" r:id="rId41"/>
    <p:sldId id="1069" r:id="rId42"/>
    <p:sldId id="1076" r:id="rId43"/>
    <p:sldId id="1004" r:id="rId44"/>
    <p:sldId id="1005" r:id="rId45"/>
    <p:sldId id="1006" r:id="rId46"/>
    <p:sldId id="1007" r:id="rId47"/>
    <p:sldId id="1009" r:id="rId48"/>
    <p:sldId id="1044" r:id="rId49"/>
    <p:sldId id="1045" r:id="rId50"/>
    <p:sldId id="1077" r:id="rId51"/>
    <p:sldId id="649" r:id="rId52"/>
    <p:sldId id="437" r:id="rId53"/>
    <p:sldId id="620" r:id="rId54"/>
    <p:sldId id="650" r:id="rId55"/>
    <p:sldId id="651" r:id="rId56"/>
    <p:sldId id="652" r:id="rId57"/>
    <p:sldId id="653" r:id="rId58"/>
    <p:sldId id="657" r:id="rId59"/>
    <p:sldId id="658" r:id="rId60"/>
    <p:sldId id="654" r:id="rId61"/>
    <p:sldId id="427" r:id="rId6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FF"/>
    <a:srgbClr val="030001"/>
    <a:srgbClr val="FECC00"/>
    <a:srgbClr val="000000"/>
    <a:srgbClr val="FFD300"/>
    <a:srgbClr val="F8A706"/>
    <a:srgbClr val="F9B003"/>
    <a:srgbClr val="F08631"/>
    <a:srgbClr val="ED6E56"/>
    <a:srgbClr val="E847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80" autoAdjust="0"/>
    <p:restoredTop sz="94660"/>
  </p:normalViewPr>
  <p:slideViewPr>
    <p:cSldViewPr snapToGrid="0">
      <p:cViewPr varScale="1">
        <p:scale>
          <a:sx n="171" d="100"/>
          <a:sy n="171" d="100"/>
        </p:scale>
        <p:origin x="3234" y="13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jpg>
</file>

<file path=ppt/media/image10.jpg>
</file>

<file path=ppt/media/image11.png>
</file>

<file path=ppt/media/image12.png>
</file>

<file path=ppt/media/image13.jpeg>
</file>

<file path=ppt/media/image14.jpeg>
</file>

<file path=ppt/media/image15.jpeg>
</file>

<file path=ppt/media/image16.jpg>
</file>

<file path=ppt/media/image17.png>
</file>

<file path=ppt/media/image18.png>
</file>

<file path=ppt/media/image19.jpg>
</file>

<file path=ppt/media/image2.jpg>
</file>

<file path=ppt/media/image20.jpeg>
</file>

<file path=ppt/media/image21.jpeg>
</file>

<file path=ppt/media/image22.png>
</file>

<file path=ppt/media/image23.jpeg>
</file>

<file path=ppt/media/image24.jpeg>
</file>

<file path=ppt/media/image25.png>
</file>

<file path=ppt/media/image26.jpeg>
</file>

<file path=ppt/media/image27.jpeg>
</file>

<file path=ppt/media/image3.png>
</file>

<file path=ppt/media/image4.png>
</file>

<file path=ppt/media/image5.jpeg>
</file>

<file path=ppt/media/image6.jp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A26852-A5FD-47A0-97FE-E46EE9FB5FF1}" type="datetimeFigureOut">
              <a:rPr lang="ru-RU" smtClean="0"/>
              <a:t>05.06.2024</a:t>
            </a:fld>
            <a:endParaRPr lang="ru-R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FA0E67-7509-4A65-80F6-A4D6716ABA19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06785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856455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11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625327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51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738900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52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8153981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53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543992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54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3510252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55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4216651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56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2093309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57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9863362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58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258666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59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670960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2158172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60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1040951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61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858745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024240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812613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832689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272641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659322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428252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10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897448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E62137-400F-4BDA-B79B-F69618F6EB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7F1962-7FCF-47DA-9568-5387536060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587A32-3D39-4EBC-BDFE-F85CF71EC6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51516-813A-495E-B1E8-A9387935886E}" type="datetimeFigureOut">
              <a:rPr lang="ru-RU" smtClean="0"/>
              <a:t>05.06.2024</a:t>
            </a:fld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094EF6-5D64-477F-9240-19CA66DBA4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BC36FA-F538-408E-B0AA-5B1DE6DA0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8BA50-433C-4076-AA64-758EA1F2A42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774188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C8C6A-7BB5-45CC-BF56-4BB4E707B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195527-77E1-4670-B3DA-6DEB7D4EB9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62CE8D-2961-484C-AFAA-5656C5880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51516-813A-495E-B1E8-A9387935886E}" type="datetimeFigureOut">
              <a:rPr lang="ru-RU" smtClean="0"/>
              <a:t>05.06.2024</a:t>
            </a:fld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94761F-5EB7-4777-A903-4F9088524C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F10CD-41E9-4C48-959A-B154A1F8A0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8BA50-433C-4076-AA64-758EA1F2A42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436095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9FB162E-4F68-4E9E-8D2E-FDB853A214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D7913F-36F8-49C2-8F29-3C899A5AFD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7C8031-1E8C-4FFE-9462-A1BDF4A09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51516-813A-495E-B1E8-A9387935886E}" type="datetimeFigureOut">
              <a:rPr lang="ru-RU" smtClean="0"/>
              <a:t>05.06.2024</a:t>
            </a:fld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78833C-FB18-4D13-8985-38D287F16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730251-AC41-4CEF-AAFE-87C1B36F6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8BA50-433C-4076-AA64-758EA1F2A42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023414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B708B-9108-45B9-A29A-37DF6CE297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A709B2-E19B-4CED-982B-5996A00659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B81DB1-FDCC-453D-9DBF-75DC84E79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51516-813A-495E-B1E8-A9387935886E}" type="datetimeFigureOut">
              <a:rPr lang="ru-RU" smtClean="0"/>
              <a:t>05.06.2024</a:t>
            </a:fld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0248BF-6DF7-45D8-84C8-419A5AF065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5D38BF-10B4-468F-8E03-D3E953DBC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8BA50-433C-4076-AA64-758EA1F2A42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36954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FC668-65BE-4D21-B200-67563DE51F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36B919-B38C-4BBA-BA6B-72FAE781AB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E0D12A-F328-4505-AE93-2E5A675B16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51516-813A-495E-B1E8-A9387935886E}" type="datetimeFigureOut">
              <a:rPr lang="ru-RU" smtClean="0"/>
              <a:t>05.06.2024</a:t>
            </a:fld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443129-B450-40EA-BF7F-122E447AC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181182-32E1-4035-9A80-E627D0631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8BA50-433C-4076-AA64-758EA1F2A42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884116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8CB34-420B-4C5A-A9D8-B7AD6529F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4E321-FBAB-4CDE-8BBC-5D601CA02D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011086-8E7F-46D4-BEB6-05C03B13BE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037881-B37F-48D5-8651-A231AD37A7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51516-813A-495E-B1E8-A9387935886E}" type="datetimeFigureOut">
              <a:rPr lang="ru-RU" smtClean="0"/>
              <a:t>05.06.2024</a:t>
            </a:fld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9D0034-9C7C-4D04-B87C-833D2CF01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3EA883-BDED-4C18-B83A-52B03B42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8BA50-433C-4076-AA64-758EA1F2A42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220236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05933-8718-4F39-AA60-6E786D560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E18838-568F-4555-8265-1023F4EC0D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E19A05-5FE7-4A8C-A5C8-DDE228D6B5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FBC081-3984-4DEC-A604-EA471CD252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81B347-A5FF-4CE8-AF03-4591223B01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4F15887-F29A-400C-8791-5E631DA34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51516-813A-495E-B1E8-A9387935886E}" type="datetimeFigureOut">
              <a:rPr lang="ru-RU" smtClean="0"/>
              <a:t>05.06.2024</a:t>
            </a:fld>
            <a:endParaRPr lang="ru-R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68701F6-347D-4CD2-9F3F-4A927E971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E9DFC93-6575-4238-ACB3-5053637F0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8BA50-433C-4076-AA64-758EA1F2A42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43106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995D4-04A3-47A1-8442-7D0E2A963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B21100-2674-4222-A4F6-C5532478F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51516-813A-495E-B1E8-A9387935886E}" type="datetimeFigureOut">
              <a:rPr lang="ru-RU" smtClean="0"/>
              <a:t>05.06.2024</a:t>
            </a:fld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285572-3038-44E3-989B-F8B2775CBC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A466DF-913F-42F6-BAA9-8080C18B5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8BA50-433C-4076-AA64-758EA1F2A42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685074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3E52426-AED8-405F-92F7-8DFB93480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51516-813A-495E-B1E8-A9387935886E}" type="datetimeFigureOut">
              <a:rPr lang="ru-RU" smtClean="0"/>
              <a:t>05.06.2024</a:t>
            </a:fld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89DAF86-CCDE-416C-88A9-756499AA6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69C8AA-268B-42B3-A4E7-0AE04340BE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8BA50-433C-4076-AA64-758EA1F2A42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520666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1251EB-D6F2-47B4-BD8A-8D297788F2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446B0B-4A6E-4590-B339-06163FF978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533499-9AE5-43A0-A7DB-B511354826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2F7965-8739-4393-AA61-CE14E711F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51516-813A-495E-B1E8-A9387935886E}" type="datetimeFigureOut">
              <a:rPr lang="ru-RU" smtClean="0"/>
              <a:t>05.06.2024</a:t>
            </a:fld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741D93-896E-4A8E-8DCF-4FC7F730F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B784EA-68F9-4E31-92C7-C7BDC75FA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8BA50-433C-4076-AA64-758EA1F2A42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250063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E7EB4F-79E9-4C04-86AB-4B8ABF7E86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A9E89AA-4DB6-4F07-A2CD-24E4E20DB5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C11564-96C1-49F3-A40A-33381A2386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57D4DF-25B9-440F-BBC9-B055C4F63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51516-813A-495E-B1E8-A9387935886E}" type="datetimeFigureOut">
              <a:rPr lang="ru-RU" smtClean="0"/>
              <a:t>05.06.2024</a:t>
            </a:fld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3B1EDE-E62A-4588-8273-A545FFA4E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EC1333-2E9E-4014-9CA3-4D202A5A2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8BA50-433C-4076-AA64-758EA1F2A42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863808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637798A-27DB-42CD-B4BA-C63968617C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449E17-E9DB-4794-9CE2-5608F30C91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62795D-7B4E-420A-AAE0-A7248A6703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151516-813A-495E-B1E8-A9387935886E}" type="datetimeFigureOut">
              <a:rPr lang="ru-RU" smtClean="0"/>
              <a:t>05.06.2024</a:t>
            </a:fld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AC3729-0509-4F37-836D-8D95B4604F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CC699D-CAEC-4495-A04E-8012FE50DB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E8BA50-433C-4076-AA64-758EA1F2A42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767321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831094-EF65-4F00-B8FD-0B2B1BB36C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6735" y="1122363"/>
            <a:ext cx="6586937" cy="2387600"/>
          </a:xfrm>
        </p:spPr>
        <p:txBody>
          <a:bodyPr>
            <a:normAutofit/>
          </a:bodyPr>
          <a:lstStyle/>
          <a:p>
            <a:r>
              <a:rPr lang="en-US" sz="4400" dirty="0">
                <a:latin typeface="Roboto" panose="02000000000000000000" pitchFamily="2" charset="0"/>
                <a:ea typeface="Roboto" panose="02000000000000000000" pitchFamily="2" charset="0"/>
              </a:rPr>
              <a:t>Computer Science </a:t>
            </a:r>
            <a:r>
              <a:rPr lang="ru-RU" sz="4400" dirty="0">
                <a:latin typeface="Roboto" panose="02000000000000000000" pitchFamily="2" charset="0"/>
                <a:ea typeface="Roboto" panose="02000000000000000000" pitchFamily="2" charset="0"/>
              </a:rPr>
              <a:t>во </a:t>
            </a:r>
            <a:r>
              <a:rPr lang="en-US" sz="4400" dirty="0">
                <a:latin typeface="Roboto" panose="02000000000000000000" pitchFamily="2" charset="0"/>
                <a:ea typeface="Roboto" panose="02000000000000000000" pitchFamily="2" charset="0"/>
              </a:rPr>
              <a:t>Frontend</a:t>
            </a:r>
            <a:endParaRPr lang="ru-RU" sz="4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92320A-D00D-4091-8F77-BB4C10DC2B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6734" y="3602038"/>
            <a:ext cx="6586937" cy="1655762"/>
          </a:xfrm>
        </p:spPr>
        <p:txBody>
          <a:bodyPr>
            <a:norm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Парсеры.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Парсерные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комбинаторы.</a:t>
            </a:r>
            <a:endParaRPr kumimoji="0" lang="ru-RU" altLang="ru-RU" sz="4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9CFE99A-D7B4-5A15-CE26-6068AAF35E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94612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147" y="365125"/>
            <a:ext cx="11358452" cy="1325563"/>
          </a:xfrm>
        </p:spPr>
        <p:txBody>
          <a:bodyPr/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Ну а как вы хотели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49A1787-26F5-DBF3-1B1D-3E61027CE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147" y="1825625"/>
            <a:ext cx="10032573" cy="43513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Тема сложная и ей посвящено куча фундаментальной литературы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Сегодня мы будем говорить про написание текстовых парсеров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E05BF5E-21F2-A45C-1DE8-AFA2CA45F7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7191" y="4551680"/>
            <a:ext cx="1324661" cy="187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996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147" y="365125"/>
            <a:ext cx="11358452" cy="1325563"/>
          </a:xfrm>
        </p:spPr>
        <p:txBody>
          <a:bodyPr/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Нам нужно описать грамматику языка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49A1787-26F5-DBF3-1B1D-3E61027CE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147" y="1825625"/>
            <a:ext cx="10032573" cy="43513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Т.е. описать допустимый алфавит, слова и грамматические правила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Описывать грамматику можно по разному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Но мы будем использовать для этого наш же ЯП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E05BF5E-21F2-A45C-1DE8-AFA2CA45F7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7191" y="4551680"/>
            <a:ext cx="1324661" cy="187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71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F5628A-21F6-681E-CF71-77A6A91C7A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 descr="Изображение выглядит как вода, небо, на открытом воздухе, апельсин&#10;&#10;Автоматически созданное описание">
            <a:extLst>
              <a:ext uri="{FF2B5EF4-FFF2-40B4-BE49-F238E27FC236}">
                <a16:creationId xmlns:a16="http://schemas.microsoft.com/office/drawing/2014/main" id="{D9DECF1A-9958-163A-956F-F482191FE75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11560655" y="6858000"/>
                </a:lnTo>
                <a:lnTo>
                  <a:pt x="11572884" y="6759738"/>
                </a:lnTo>
                <a:cubicBezTo>
                  <a:pt x="11663744" y="6693104"/>
                  <a:pt x="11749315" y="6619456"/>
                  <a:pt x="11812292" y="6532282"/>
                </a:cubicBezTo>
                <a:cubicBezTo>
                  <a:pt x="11851232" y="6478675"/>
                  <a:pt x="11886807" y="6425068"/>
                  <a:pt x="11956995" y="6386992"/>
                </a:cubicBezTo>
                <a:cubicBezTo>
                  <a:pt x="11918054" y="6334888"/>
                  <a:pt x="11851232" y="6322863"/>
                  <a:pt x="11801234" y="6284788"/>
                </a:cubicBezTo>
                <a:cubicBezTo>
                  <a:pt x="11797390" y="6253224"/>
                  <a:pt x="11876711" y="6262743"/>
                  <a:pt x="11856520" y="6193604"/>
                </a:cubicBezTo>
                <a:cubicBezTo>
                  <a:pt x="11829119" y="6101419"/>
                  <a:pt x="11858923" y="5996209"/>
                  <a:pt x="11722875" y="5956630"/>
                </a:cubicBezTo>
                <a:cubicBezTo>
                  <a:pt x="11686819" y="5866950"/>
                  <a:pt x="11676724" y="5723664"/>
                  <a:pt x="11763258" y="5635988"/>
                </a:cubicBezTo>
                <a:cubicBezTo>
                  <a:pt x="11892094" y="5505226"/>
                  <a:pt x="11871424" y="5422059"/>
                  <a:pt x="11706050" y="5351418"/>
                </a:cubicBezTo>
                <a:cubicBezTo>
                  <a:pt x="11684896" y="5342400"/>
                  <a:pt x="11707491" y="4786287"/>
                  <a:pt x="11697876" y="4763241"/>
                </a:cubicBezTo>
                <a:cubicBezTo>
                  <a:pt x="11713260" y="4731677"/>
                  <a:pt x="11749315" y="4739192"/>
                  <a:pt x="11776236" y="4730675"/>
                </a:cubicBezTo>
                <a:cubicBezTo>
                  <a:pt x="11894018" y="4694603"/>
                  <a:pt x="11897864" y="4694603"/>
                  <a:pt x="11868540" y="4584884"/>
                </a:cubicBezTo>
                <a:cubicBezTo>
                  <a:pt x="11859884" y="4551817"/>
                  <a:pt x="11880076" y="4538289"/>
                  <a:pt x="11898825" y="4517749"/>
                </a:cubicBezTo>
                <a:cubicBezTo>
                  <a:pt x="11969013" y="4441095"/>
                  <a:pt x="11969494" y="4440094"/>
                  <a:pt x="11897864" y="4375464"/>
                </a:cubicBezTo>
                <a:cubicBezTo>
                  <a:pt x="11877192" y="4356928"/>
                  <a:pt x="11863252" y="4336887"/>
                  <a:pt x="11854116" y="4311838"/>
                </a:cubicBezTo>
                <a:cubicBezTo>
                  <a:pt x="11837290" y="4266245"/>
                  <a:pt x="11837771" y="4228169"/>
                  <a:pt x="11901709" y="4203620"/>
                </a:cubicBezTo>
                <a:cubicBezTo>
                  <a:pt x="11946418" y="4186086"/>
                  <a:pt x="11971897" y="4166044"/>
                  <a:pt x="11974782" y="4114442"/>
                </a:cubicBezTo>
                <a:cubicBezTo>
                  <a:pt x="11976706" y="4071355"/>
                  <a:pt x="11981993" y="4043299"/>
                  <a:pt x="11932476" y="4024762"/>
                </a:cubicBezTo>
                <a:cubicBezTo>
                  <a:pt x="11892576" y="4009732"/>
                  <a:pt x="11881038" y="3977668"/>
                  <a:pt x="11885365" y="3939592"/>
                </a:cubicBezTo>
                <a:cubicBezTo>
                  <a:pt x="11895460" y="3846405"/>
                  <a:pt x="11841137" y="3791796"/>
                  <a:pt x="11751719" y="3749211"/>
                </a:cubicBezTo>
                <a:cubicBezTo>
                  <a:pt x="11666628" y="3708629"/>
                  <a:pt x="11592115" y="3654019"/>
                  <a:pt x="11513754" y="3604420"/>
                </a:cubicBezTo>
                <a:cubicBezTo>
                  <a:pt x="11426740" y="3549310"/>
                  <a:pt x="11325786" y="3516243"/>
                  <a:pt x="11220504" y="3488188"/>
                </a:cubicBezTo>
                <a:cubicBezTo>
                  <a:pt x="11239734" y="3448108"/>
                  <a:pt x="11306076" y="3470653"/>
                  <a:pt x="11312805" y="3414541"/>
                </a:cubicBezTo>
                <a:cubicBezTo>
                  <a:pt x="11148394" y="3366945"/>
                  <a:pt x="10991193" y="3295301"/>
                  <a:pt x="10805146" y="3277767"/>
                </a:cubicBezTo>
                <a:cubicBezTo>
                  <a:pt x="10955618" y="3286784"/>
                  <a:pt x="11092147" y="3222154"/>
                  <a:pt x="11234926" y="3203117"/>
                </a:cubicBezTo>
                <a:cubicBezTo>
                  <a:pt x="11248386" y="3171554"/>
                  <a:pt x="11217140" y="3179569"/>
                  <a:pt x="11204640" y="3174060"/>
                </a:cubicBezTo>
                <a:cubicBezTo>
                  <a:pt x="11192140" y="3168047"/>
                  <a:pt x="11176757" y="3166042"/>
                  <a:pt x="11174834" y="3143498"/>
                </a:cubicBezTo>
                <a:cubicBezTo>
                  <a:pt x="11243580" y="3110932"/>
                  <a:pt x="11329632" y="3132475"/>
                  <a:pt x="11400780" y="3099410"/>
                </a:cubicBezTo>
                <a:cubicBezTo>
                  <a:pt x="11384916" y="3051314"/>
                  <a:pt x="11323382" y="3080371"/>
                  <a:pt x="11297902" y="3041793"/>
                </a:cubicBezTo>
                <a:cubicBezTo>
                  <a:pt x="11364246" y="3034780"/>
                  <a:pt x="11425779" y="3031774"/>
                  <a:pt x="11485870" y="3021253"/>
                </a:cubicBezTo>
                <a:cubicBezTo>
                  <a:pt x="11532984" y="3013236"/>
                  <a:pt x="11545964" y="2972154"/>
                  <a:pt x="11513754" y="2944098"/>
                </a:cubicBezTo>
                <a:cubicBezTo>
                  <a:pt x="11484909" y="2919049"/>
                  <a:pt x="11442604" y="2917044"/>
                  <a:pt x="11405107" y="2906523"/>
                </a:cubicBezTo>
                <a:cubicBezTo>
                  <a:pt x="11137817" y="2833377"/>
                  <a:pt x="10857066" y="2809829"/>
                  <a:pt x="10572950" y="2803317"/>
                </a:cubicBezTo>
                <a:cubicBezTo>
                  <a:pt x="10117210" y="2792795"/>
                  <a:pt x="9660028" y="2793297"/>
                  <a:pt x="9205250" y="2778767"/>
                </a:cubicBezTo>
                <a:cubicBezTo>
                  <a:pt x="8996489" y="2772379"/>
                  <a:pt x="8788540" y="2761765"/>
                  <a:pt x="8579578" y="2759181"/>
                </a:cubicBezTo>
                <a:cubicBezTo>
                  <a:pt x="8509922" y="2758320"/>
                  <a:pt x="8440155" y="2758352"/>
                  <a:pt x="8370208" y="2759730"/>
                </a:cubicBezTo>
                <a:cubicBezTo>
                  <a:pt x="8070708" y="2765742"/>
                  <a:pt x="7771690" y="2764238"/>
                  <a:pt x="7470748" y="2819849"/>
                </a:cubicBezTo>
                <a:cubicBezTo>
                  <a:pt x="7316911" y="2848407"/>
                  <a:pt x="7156825" y="2838887"/>
                  <a:pt x="7001547" y="2861432"/>
                </a:cubicBezTo>
                <a:cubicBezTo>
                  <a:pt x="6765024" y="2896002"/>
                  <a:pt x="6528501" y="2936583"/>
                  <a:pt x="6295343" y="2988688"/>
                </a:cubicBezTo>
                <a:cubicBezTo>
                  <a:pt x="6222271" y="3005220"/>
                  <a:pt x="6131892" y="3015241"/>
                  <a:pt x="6075166" y="3078367"/>
                </a:cubicBezTo>
                <a:cubicBezTo>
                  <a:pt x="5985266" y="3038288"/>
                  <a:pt x="5929502" y="3113938"/>
                  <a:pt x="5859314" y="3139490"/>
                </a:cubicBezTo>
                <a:cubicBezTo>
                  <a:pt x="5831912" y="3149510"/>
                  <a:pt x="5795857" y="3163538"/>
                  <a:pt x="5800183" y="3195101"/>
                </a:cubicBezTo>
                <a:cubicBezTo>
                  <a:pt x="5804030" y="3234680"/>
                  <a:pt x="5844410" y="3260231"/>
                  <a:pt x="5882870" y="3252215"/>
                </a:cubicBezTo>
                <a:cubicBezTo>
                  <a:pt x="6002574" y="3227164"/>
                  <a:pt x="6109777" y="3283277"/>
                  <a:pt x="6232848" y="3274760"/>
                </a:cubicBezTo>
                <a:cubicBezTo>
                  <a:pt x="6125643" y="3298808"/>
                  <a:pt x="6018918" y="3323358"/>
                  <a:pt x="5911715" y="3347407"/>
                </a:cubicBezTo>
                <a:cubicBezTo>
                  <a:pt x="6070839" y="3366444"/>
                  <a:pt x="6227559" y="3332376"/>
                  <a:pt x="6384279" y="3312836"/>
                </a:cubicBezTo>
                <a:cubicBezTo>
                  <a:pt x="6434757" y="3306824"/>
                  <a:pt x="6513117" y="3260732"/>
                  <a:pt x="6526097" y="3325362"/>
                </a:cubicBezTo>
                <a:cubicBezTo>
                  <a:pt x="6534750" y="3368448"/>
                  <a:pt x="6450622" y="3371454"/>
                  <a:pt x="6403028" y="3383478"/>
                </a:cubicBezTo>
                <a:cubicBezTo>
                  <a:pt x="6192945" y="3435081"/>
                  <a:pt x="5979497" y="3465141"/>
                  <a:pt x="5767013" y="3500713"/>
                </a:cubicBezTo>
                <a:cubicBezTo>
                  <a:pt x="5746822" y="3504220"/>
                  <a:pt x="5720381" y="3501214"/>
                  <a:pt x="5706920" y="3511233"/>
                </a:cubicBezTo>
                <a:cubicBezTo>
                  <a:pt x="5598272" y="3591895"/>
                  <a:pt x="5460782" y="3618449"/>
                  <a:pt x="5310793" y="3677066"/>
                </a:cubicBezTo>
                <a:cubicBezTo>
                  <a:pt x="5405498" y="3704622"/>
                  <a:pt x="5469435" y="3648007"/>
                  <a:pt x="5548276" y="3660533"/>
                </a:cubicBezTo>
                <a:cubicBezTo>
                  <a:pt x="5467993" y="3721154"/>
                  <a:pt x="5374730" y="3732677"/>
                  <a:pt x="5293005" y="3765743"/>
                </a:cubicBezTo>
                <a:cubicBezTo>
                  <a:pt x="5234355" y="3789291"/>
                  <a:pt x="5016580" y="3862938"/>
                  <a:pt x="4983410" y="3883981"/>
                </a:cubicBezTo>
                <a:cubicBezTo>
                  <a:pt x="4883416" y="3949110"/>
                  <a:pt x="4756501" y="3979672"/>
                  <a:pt x="4674775" y="4068850"/>
                </a:cubicBezTo>
                <a:cubicBezTo>
                  <a:pt x="4617087" y="4131477"/>
                  <a:pt x="4520939" y="4119952"/>
                  <a:pt x="4453155" y="4163539"/>
                </a:cubicBezTo>
                <a:cubicBezTo>
                  <a:pt x="4429119" y="4204622"/>
                  <a:pt x="4475751" y="4215143"/>
                  <a:pt x="4492095" y="4237188"/>
                </a:cubicBezTo>
                <a:cubicBezTo>
                  <a:pt x="4513728" y="4266746"/>
                  <a:pt x="4475269" y="4283280"/>
                  <a:pt x="4464213" y="4318851"/>
                </a:cubicBezTo>
                <a:cubicBezTo>
                  <a:pt x="4591608" y="4278771"/>
                  <a:pt x="4713234" y="4255223"/>
                  <a:pt x="4857456" y="4241696"/>
                </a:cubicBezTo>
                <a:cubicBezTo>
                  <a:pt x="4809862" y="4299311"/>
                  <a:pt x="4752174" y="4274261"/>
                  <a:pt x="4713234" y="4295303"/>
                </a:cubicBezTo>
                <a:cubicBezTo>
                  <a:pt x="4687756" y="4308830"/>
                  <a:pt x="4648816" y="4314843"/>
                  <a:pt x="4656026" y="4348410"/>
                </a:cubicBezTo>
                <a:cubicBezTo>
                  <a:pt x="4661795" y="4374963"/>
                  <a:pt x="4694486" y="4371456"/>
                  <a:pt x="4718523" y="4368951"/>
                </a:cubicBezTo>
                <a:cubicBezTo>
                  <a:pt x="4810825" y="4359433"/>
                  <a:pt x="4900722" y="4356425"/>
                  <a:pt x="4989178" y="4420054"/>
                </a:cubicBezTo>
                <a:cubicBezTo>
                  <a:pt x="4764193" y="4512739"/>
                  <a:pt x="4505557" y="4473661"/>
                  <a:pt x="4304127" y="4609933"/>
                </a:cubicBezTo>
                <a:cubicBezTo>
                  <a:pt x="4332491" y="4652018"/>
                  <a:pt x="4372871" y="4629473"/>
                  <a:pt x="4402677" y="4624463"/>
                </a:cubicBezTo>
                <a:cubicBezTo>
                  <a:pt x="4598338" y="4590394"/>
                  <a:pt x="5297331" y="4651016"/>
                  <a:pt x="5398287" y="4608430"/>
                </a:cubicBezTo>
                <a:cubicBezTo>
                  <a:pt x="5460301" y="4582379"/>
                  <a:pt x="5525682" y="4569853"/>
                  <a:pt x="5592504" y="4585886"/>
                </a:cubicBezTo>
                <a:cubicBezTo>
                  <a:pt x="5656923" y="4601416"/>
                  <a:pt x="5640578" y="4819353"/>
                  <a:pt x="5411266" y="4964142"/>
                </a:cubicBezTo>
                <a:cubicBezTo>
                  <a:pt x="5378575" y="4984684"/>
                  <a:pt x="5524721" y="5014244"/>
                  <a:pt x="5480493" y="5031277"/>
                </a:cubicBezTo>
                <a:cubicBezTo>
                  <a:pt x="5445880" y="5044804"/>
                  <a:pt x="5276179" y="5037289"/>
                  <a:pt x="5233393" y="5047810"/>
                </a:cubicBezTo>
                <a:cubicBezTo>
                  <a:pt x="5216567" y="5052318"/>
                  <a:pt x="4701216" y="5221157"/>
                  <a:pt x="4750251" y="5256728"/>
                </a:cubicBezTo>
                <a:cubicBezTo>
                  <a:pt x="4896877" y="5363441"/>
                  <a:pt x="5388190" y="5558833"/>
                  <a:pt x="4508440" y="5624965"/>
                </a:cubicBezTo>
                <a:cubicBezTo>
                  <a:pt x="4536323" y="5663542"/>
                  <a:pt x="4613241" y="5638994"/>
                  <a:pt x="4602665" y="5706629"/>
                </a:cubicBezTo>
                <a:cubicBezTo>
                  <a:pt x="4485845" y="5743202"/>
                  <a:pt x="4350758" y="5741198"/>
                  <a:pt x="4215189" y="5797811"/>
                </a:cubicBezTo>
                <a:cubicBezTo>
                  <a:pt x="4276245" y="5838893"/>
                  <a:pt x="4346432" y="5813844"/>
                  <a:pt x="4407966" y="5826870"/>
                </a:cubicBezTo>
                <a:cubicBezTo>
                  <a:pt x="4373353" y="5878473"/>
                  <a:pt x="4313741" y="5870457"/>
                  <a:pt x="4265186" y="5881478"/>
                </a:cubicBezTo>
                <a:cubicBezTo>
                  <a:pt x="4220479" y="5892001"/>
                  <a:pt x="4125774" y="5981680"/>
                  <a:pt x="4145964" y="5977170"/>
                </a:cubicBezTo>
                <a:cubicBezTo>
                  <a:pt x="4332971" y="5937091"/>
                  <a:pt x="4522862" y="5948113"/>
                  <a:pt x="4710350" y="5909035"/>
                </a:cubicBezTo>
                <a:cubicBezTo>
                  <a:pt x="4772366" y="5896009"/>
                  <a:pt x="4842554" y="5870958"/>
                  <a:pt x="4870916" y="5949616"/>
                </a:cubicBezTo>
                <a:cubicBezTo>
                  <a:pt x="4879571" y="5972663"/>
                  <a:pt x="4873320" y="5980177"/>
                  <a:pt x="4960333" y="5949115"/>
                </a:cubicBezTo>
                <a:cubicBezTo>
                  <a:pt x="4994466" y="5937091"/>
                  <a:pt x="5039656" y="5924065"/>
                  <a:pt x="5073788" y="5953623"/>
                </a:cubicBezTo>
                <a:cubicBezTo>
                  <a:pt x="5052154" y="5990698"/>
                  <a:pt x="5010331" y="5979675"/>
                  <a:pt x="4979084" y="5990197"/>
                </a:cubicBezTo>
                <a:cubicBezTo>
                  <a:pt x="4896397" y="6017250"/>
                  <a:pt x="5180513" y="6120457"/>
                  <a:pt x="5100228" y="6151519"/>
                </a:cubicBezTo>
                <a:cubicBezTo>
                  <a:pt x="4935817" y="6215148"/>
                  <a:pt x="4832938" y="6196611"/>
                  <a:pt x="4666602" y="6266250"/>
                </a:cubicBezTo>
                <a:cubicBezTo>
                  <a:pt x="4723331" y="6264746"/>
                  <a:pt x="4706024" y="6288795"/>
                  <a:pt x="4762750" y="6288795"/>
                </a:cubicBezTo>
                <a:cubicBezTo>
                  <a:pt x="4788229" y="6288795"/>
                  <a:pt x="4815151" y="6294807"/>
                  <a:pt x="4815151" y="6322363"/>
                </a:cubicBezTo>
                <a:cubicBezTo>
                  <a:pt x="4815151" y="6348414"/>
                  <a:pt x="4516613" y="6491199"/>
                  <a:pt x="4558918" y="6504727"/>
                </a:cubicBezTo>
                <a:cubicBezTo>
                  <a:pt x="4674295" y="6541299"/>
                  <a:pt x="4970431" y="6429075"/>
                  <a:pt x="4899280" y="6480679"/>
                </a:cubicBezTo>
                <a:cubicBezTo>
                  <a:pt x="4791114" y="6559337"/>
                  <a:pt x="4774769" y="6574868"/>
                  <a:pt x="4692563" y="6586391"/>
                </a:cubicBezTo>
                <a:cubicBezTo>
                  <a:pt x="4621894" y="6596411"/>
                  <a:pt x="4373353" y="6816352"/>
                  <a:pt x="4303645" y="6834888"/>
                </a:cubicBezTo>
                <a:cubicBezTo>
                  <a:pt x="4288262" y="6838896"/>
                  <a:pt x="4291687" y="6845065"/>
                  <a:pt x="4307829" y="6852361"/>
                </a:cubicBezTo>
                <a:lnTo>
                  <a:pt x="432378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235B65-A123-F210-7754-77E247AAF7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4239" y="3430812"/>
            <a:ext cx="5552090" cy="1336081"/>
          </a:xfrm>
        </p:spPr>
        <p:txBody>
          <a:bodyPr anchor="b">
            <a:normAutofit/>
          </a:bodyPr>
          <a:lstStyle/>
          <a:p>
            <a:r>
              <a:rPr lang="ru-RU" sz="4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Напишем парсер числа с плавающей точкой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0618399-EAA5-BE2E-4AAE-9C95310CF8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3188" y="5183373"/>
            <a:ext cx="3007365" cy="6964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</a:t>
            </a:r>
            <a:r>
              <a:rPr lang="en-US" sz="4400" dirty="0">
                <a:highlight>
                  <a:srgbClr val="00FF00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13</a:t>
            </a:r>
            <a:r>
              <a:rPr lang="en-US" sz="4400" dirty="0">
                <a:highlight>
                  <a:srgbClr val="FF00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.764</a:t>
            </a:r>
            <a:r>
              <a:rPr lang="en-US" sz="4400" dirty="0">
                <a:highlight>
                  <a:srgbClr val="FF0000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E-10</a:t>
            </a:r>
            <a:endParaRPr lang="ru-RU" sz="4400" dirty="0">
              <a:highlight>
                <a:srgbClr val="FF0000"/>
              </a:highlight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37DDB6F-50B6-7AD7-2F2A-92E3CA299D05}"/>
              </a:ext>
            </a:extLst>
          </p:cNvPr>
          <p:cNvSpPr txBox="1">
            <a:spLocks/>
          </p:cNvSpPr>
          <p:nvPr/>
        </p:nvSpPr>
        <p:spPr>
          <a:xfrm>
            <a:off x="8322419" y="6356350"/>
            <a:ext cx="3319056" cy="365125"/>
          </a:xfrm>
          <a:prstGeom prst="rect">
            <a:avLst/>
          </a:prstGeom>
        </p:spPr>
        <p:txBody>
          <a:bodyPr vert="horz" lIns="45720" tIns="22860" rIns="45720" bIns="22860" rtlCol="0" anchor="ctr">
            <a:norm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457200">
              <a:spcAft>
                <a:spcPts val="300"/>
              </a:spcAft>
              <a:defRPr/>
            </a:pPr>
            <a:fld id="{741C03D3-FA44-40EC-9A21-1FC4FEA3E22E}" type="slidenum">
              <a:rPr lang="en-US" sz="1200" smtClean="0">
                <a:solidFill>
                  <a:schemeClr val="bg1">
                    <a:lumMod val="65000"/>
                  </a:schemeClr>
                </a:solidFill>
                <a:latin typeface="Calibri" panose="020F0502020204030204"/>
              </a:rPr>
              <a:pPr algn="r" defTabSz="457200">
                <a:spcAft>
                  <a:spcPts val="300"/>
                </a:spcAft>
                <a:defRPr/>
              </a:pPr>
              <a:t>12</a:t>
            </a:fld>
            <a:endParaRPr lang="en-US" sz="1200" dirty="0">
              <a:solidFill>
                <a:schemeClr val="bg1">
                  <a:lumMod val="65000"/>
                </a:scheme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952615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4CEB6F-4213-B46C-6371-BE1BF3426E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748A18-3E3E-0129-E1D9-1A1E4B779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Talk is cheap. Show me the code.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84C66EDC-C83D-1B6F-1E53-E973B914D6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4948" y="1643162"/>
            <a:ext cx="10102104" cy="489364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sign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/[+-]/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dot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'.'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digit1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/[1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-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9]/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digit0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/[0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-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9]/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digit1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repeat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{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min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JetBrains Mono"/>
              </a:rPr>
              <a:t>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}));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exp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/[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eE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]/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opt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sign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int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opt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sign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'0'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frac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dot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repeat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{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min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JetBrains Mono"/>
              </a:rPr>
              <a:t>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}));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strictFrac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dot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repeat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{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min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JetBrains Mono"/>
              </a:rPr>
              <a:t>1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}));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floatNumber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int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opt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frac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opt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exp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)),</a:t>
            </a:r>
            <a:r>
              <a:rPr kumimoji="0" lang="en-US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strictFrac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opt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exp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)));</a:t>
            </a:r>
            <a:endParaRPr kumimoji="0" lang="ru-RU" altLang="ru-RU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F01DEE3-416B-9546-938F-8555541E1227}"/>
              </a:ext>
            </a:extLst>
          </p:cNvPr>
          <p:cNvSpPr txBox="1">
            <a:spLocks/>
          </p:cNvSpPr>
          <p:nvPr/>
        </p:nvSpPr>
        <p:spPr>
          <a:xfrm>
            <a:off x="8322419" y="6356350"/>
            <a:ext cx="3319056" cy="365125"/>
          </a:xfrm>
          <a:prstGeom prst="rect">
            <a:avLst/>
          </a:prstGeom>
        </p:spPr>
        <p:txBody>
          <a:bodyPr vert="horz" lIns="45720" tIns="22860" rIns="45720" bIns="22860" rtlCol="0" anchor="ctr">
            <a:norm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457200">
              <a:spcAft>
                <a:spcPts val="300"/>
              </a:spcAft>
              <a:defRPr/>
            </a:pPr>
            <a:fld id="{741C03D3-FA44-40EC-9A21-1FC4FEA3E22E}" type="slidenum">
              <a:rPr lang="en-US" sz="1200" smtClean="0">
                <a:solidFill>
                  <a:schemeClr val="bg1">
                    <a:lumMod val="65000"/>
                  </a:schemeClr>
                </a:solidFill>
                <a:latin typeface="Calibri" panose="020F0502020204030204"/>
              </a:rPr>
              <a:pPr algn="r" defTabSz="457200">
                <a:spcAft>
                  <a:spcPts val="300"/>
                </a:spcAft>
                <a:defRPr/>
              </a:pPr>
              <a:t>13</a:t>
            </a:fld>
            <a:endParaRPr lang="en-US" sz="1200" dirty="0">
              <a:solidFill>
                <a:schemeClr val="bg1">
                  <a:lumMod val="65000"/>
                </a:schemeClr>
              </a:solidFill>
              <a:latin typeface="Calibri" panose="020F0502020204030204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4F5CAC77-794F-191D-42C7-2752F0A291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EF02FAEA-9BA7-D4F6-CD8D-6987A313F7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Picture 2" descr="Picture background">
            <a:extLst>
              <a:ext uri="{FF2B5EF4-FFF2-40B4-BE49-F238E27FC236}">
                <a16:creationId xmlns:a16="http://schemas.microsoft.com/office/drawing/2014/main" id="{2996C0D9-D893-521B-DA8B-3184E2B08E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60129" y="3535325"/>
            <a:ext cx="4043635" cy="22745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7829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4CEB6F-4213-B46C-6371-BE1BF3426E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748A18-3E3E-0129-E1D9-1A1E4B779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Talk is cheap. Show me the code.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84C66EDC-C83D-1B6F-1E53-E973B914D6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4948" y="1643162"/>
            <a:ext cx="10102104" cy="489364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highlight>
                  <a:srgbClr val="FFFF00"/>
                </a:highlight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highlight>
                  <a:srgbClr val="FFFF00"/>
                </a:highlight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highlight>
                  <a:srgbClr val="FFFF00"/>
                </a:highlight>
                <a:latin typeface="JetBrains Mono"/>
              </a:rPr>
              <a:t>sign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highlight>
                  <a:srgbClr val="FFFF00"/>
                </a:highlight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highlight>
                  <a:srgbClr val="FFFF00"/>
                </a:highlight>
                <a:latin typeface="JetBrains Mono"/>
              </a:rPr>
              <a:t>/[+-]/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highlight>
                  <a:srgbClr val="FFFF00"/>
                </a:highlight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highlight>
                  <a:srgbClr val="FFFF00"/>
                </a:highlight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highlight>
                  <a:srgbClr val="FFFF00"/>
                </a:highlight>
                <a:latin typeface="JetBrains Mono"/>
              </a:rPr>
              <a:t>dot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highlight>
                  <a:srgbClr val="FFFF00"/>
                </a:highlight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highlight>
                  <a:srgbClr val="FFFF00"/>
                </a:highlight>
                <a:latin typeface="JetBrains Mono"/>
              </a:rPr>
              <a:t>'.'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digit1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/[1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-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9]/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digit0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/[0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-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9]/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digit1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repeat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{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min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JetBrains Mono"/>
              </a:rPr>
              <a:t>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}));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exp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/[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eE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]/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opt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sign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int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opt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sign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'0'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frac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dot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repeat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{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min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JetBrains Mono"/>
              </a:rPr>
              <a:t>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}));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strictFrac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dot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repeat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{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min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JetBrains Mono"/>
              </a:rPr>
              <a:t>1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}));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floatNumber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int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opt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frac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opt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exp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)),</a:t>
            </a:r>
            <a:r>
              <a:rPr kumimoji="0" lang="en-US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strictFrac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opt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exp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)));</a:t>
            </a:r>
            <a:endParaRPr kumimoji="0" lang="ru-RU" altLang="ru-RU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F01DEE3-416B-9546-938F-8555541E1227}"/>
              </a:ext>
            </a:extLst>
          </p:cNvPr>
          <p:cNvSpPr txBox="1">
            <a:spLocks/>
          </p:cNvSpPr>
          <p:nvPr/>
        </p:nvSpPr>
        <p:spPr>
          <a:xfrm>
            <a:off x="8322419" y="6356350"/>
            <a:ext cx="3319056" cy="365125"/>
          </a:xfrm>
          <a:prstGeom prst="rect">
            <a:avLst/>
          </a:prstGeom>
        </p:spPr>
        <p:txBody>
          <a:bodyPr vert="horz" lIns="45720" tIns="22860" rIns="45720" bIns="22860" rtlCol="0" anchor="ctr">
            <a:norm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457200">
              <a:spcAft>
                <a:spcPts val="300"/>
              </a:spcAft>
              <a:defRPr/>
            </a:pPr>
            <a:fld id="{741C03D3-FA44-40EC-9A21-1FC4FEA3E22E}" type="slidenum">
              <a:rPr lang="en-US" sz="1200" smtClean="0">
                <a:solidFill>
                  <a:schemeClr val="bg1">
                    <a:lumMod val="65000"/>
                  </a:schemeClr>
                </a:solidFill>
                <a:latin typeface="Calibri" panose="020F0502020204030204"/>
              </a:rPr>
              <a:pPr algn="r" defTabSz="457200">
                <a:spcAft>
                  <a:spcPts val="300"/>
                </a:spcAft>
                <a:defRPr/>
              </a:pPr>
              <a:t>14</a:t>
            </a:fld>
            <a:endParaRPr lang="en-US" sz="1200" dirty="0">
              <a:solidFill>
                <a:schemeClr val="bg1">
                  <a:lumMod val="65000"/>
                </a:schemeClr>
              </a:solidFill>
              <a:latin typeface="Calibri" panose="020F0502020204030204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4F5CAC77-794F-191D-42C7-2752F0A291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36908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4CEB6F-4213-B46C-6371-BE1BF3426E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748A18-3E3E-0129-E1D9-1A1E4B779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Talk is cheap. Show me the code.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84C66EDC-C83D-1B6F-1E53-E973B914D6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4948" y="1643162"/>
            <a:ext cx="10102104" cy="489364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sign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/[+-]/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dot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'.'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highlight>
                  <a:srgbClr val="FFFF00"/>
                </a:highlight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highlight>
                  <a:srgbClr val="FFFF00"/>
                </a:highlight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highlight>
                  <a:srgbClr val="FFFF00"/>
                </a:highlight>
                <a:latin typeface="JetBrains Mono"/>
              </a:rPr>
              <a:t>digit1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highlight>
                  <a:srgbClr val="FFFF00"/>
                </a:highlight>
                <a:latin typeface="JetBrains Mono"/>
              </a:rPr>
              <a:t>/[1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highlight>
                  <a:srgbClr val="FFFF00"/>
                </a:highlight>
                <a:latin typeface="JetBrains Mono"/>
              </a:rPr>
              <a:t>-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highlight>
                  <a:srgbClr val="FFFF00"/>
                </a:highlight>
                <a:latin typeface="JetBrains Mono"/>
              </a:rPr>
              <a:t>9]/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highlight>
                  <a:srgbClr val="FFFF00"/>
                </a:highlight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highlight>
                  <a:srgbClr val="FFFF00"/>
                </a:highlight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highlight>
                  <a:srgbClr val="FFFF00"/>
                </a:highlight>
                <a:latin typeface="JetBrains Mono"/>
              </a:rPr>
              <a:t>digit0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highlight>
                  <a:srgbClr val="FFFF00"/>
                </a:highlight>
                <a:latin typeface="JetBrains Mono"/>
              </a:rPr>
              <a:t>/[0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highlight>
                  <a:srgbClr val="FFFF00"/>
                </a:highlight>
                <a:latin typeface="JetBrains Mono"/>
              </a:rPr>
              <a:t>-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highlight>
                  <a:srgbClr val="FFFF00"/>
                </a:highlight>
                <a:latin typeface="JetBrains Mono"/>
              </a:rPr>
              <a:t>9]/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digit1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repeat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{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min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JetBrains Mono"/>
              </a:rPr>
              <a:t>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}));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exp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/[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eE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]/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opt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sign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int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opt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sign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'0'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frac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dot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repeat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{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min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JetBrains Mono"/>
              </a:rPr>
              <a:t>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}));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strictFrac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dot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repeat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{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min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JetBrains Mono"/>
              </a:rPr>
              <a:t>1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}));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floatNumber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int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opt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frac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opt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exp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)),</a:t>
            </a:r>
            <a:r>
              <a:rPr kumimoji="0" lang="en-US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strictFrac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opt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exp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)));</a:t>
            </a:r>
            <a:endParaRPr kumimoji="0" lang="ru-RU" altLang="ru-RU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F01DEE3-416B-9546-938F-8555541E1227}"/>
              </a:ext>
            </a:extLst>
          </p:cNvPr>
          <p:cNvSpPr txBox="1">
            <a:spLocks/>
          </p:cNvSpPr>
          <p:nvPr/>
        </p:nvSpPr>
        <p:spPr>
          <a:xfrm>
            <a:off x="8322419" y="6356350"/>
            <a:ext cx="3319056" cy="365125"/>
          </a:xfrm>
          <a:prstGeom prst="rect">
            <a:avLst/>
          </a:prstGeom>
        </p:spPr>
        <p:txBody>
          <a:bodyPr vert="horz" lIns="45720" tIns="22860" rIns="45720" bIns="22860" rtlCol="0" anchor="ctr">
            <a:norm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457200">
              <a:spcAft>
                <a:spcPts val="300"/>
              </a:spcAft>
              <a:defRPr/>
            </a:pPr>
            <a:fld id="{741C03D3-FA44-40EC-9A21-1FC4FEA3E22E}" type="slidenum">
              <a:rPr lang="en-US" sz="1200" smtClean="0">
                <a:solidFill>
                  <a:schemeClr val="bg1">
                    <a:lumMod val="65000"/>
                  </a:schemeClr>
                </a:solidFill>
                <a:latin typeface="Calibri" panose="020F0502020204030204"/>
              </a:rPr>
              <a:pPr algn="r" defTabSz="457200">
                <a:spcAft>
                  <a:spcPts val="300"/>
                </a:spcAft>
                <a:defRPr/>
              </a:pPr>
              <a:t>15</a:t>
            </a:fld>
            <a:endParaRPr lang="en-US" sz="1200" dirty="0">
              <a:solidFill>
                <a:schemeClr val="bg1">
                  <a:lumMod val="65000"/>
                </a:schemeClr>
              </a:solidFill>
              <a:latin typeface="Calibri" panose="020F0502020204030204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4F5CAC77-794F-191D-42C7-2752F0A291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98194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4CEB6F-4213-B46C-6371-BE1BF3426E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748A18-3E3E-0129-E1D9-1A1E4B779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Talk is cheap. Show me the code.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84C66EDC-C83D-1B6F-1E53-E973B914D6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4948" y="1643162"/>
            <a:ext cx="10102104" cy="489364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sign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/[+-]/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dot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'.'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digit1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/[1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-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9]/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digit0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/[0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-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9]/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highlight>
                  <a:srgbClr val="FFFF00"/>
                </a:highlight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highlight>
                  <a:srgbClr val="FFFF00"/>
                </a:highlight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highlight>
                  <a:srgbClr val="FFFF00"/>
                </a:highlight>
                <a:latin typeface="JetBrains Mono"/>
              </a:rPr>
              <a:t>digits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highlight>
                  <a:srgbClr val="FFFF00"/>
                </a:highlight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highlight>
                  <a:srgbClr val="FFFF00"/>
                </a:highlight>
                <a:latin typeface="JetBrains Mono"/>
              </a:rPr>
              <a:t>digit1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repeat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highlight>
                  <a:srgbClr val="FFFF00"/>
                </a:highlight>
                <a:latin typeface="JetBrains Mono"/>
              </a:rPr>
              <a:t>digit0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, {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highlight>
                  <a:srgbClr val="FFFF00"/>
                </a:highlight>
                <a:latin typeface="JetBrains Mono"/>
              </a:rPr>
              <a:t>min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: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highlight>
                  <a:srgbClr val="FFFF00"/>
                </a:highlight>
                <a:latin typeface="JetBrains Mono"/>
              </a:rPr>
              <a:t>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}));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exp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/[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eE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]/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opt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sign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int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opt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sign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'0'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frac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dot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repeat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{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min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JetBrains Mono"/>
              </a:rPr>
              <a:t>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}));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strictFrac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dot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repeat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{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min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JetBrains Mono"/>
              </a:rPr>
              <a:t>1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}));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floatNumber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int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opt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frac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opt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exp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)),</a:t>
            </a:r>
            <a:r>
              <a:rPr kumimoji="0" lang="en-US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strictFrac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opt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exp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)));</a:t>
            </a:r>
            <a:endParaRPr kumimoji="0" lang="ru-RU" altLang="ru-RU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F01DEE3-416B-9546-938F-8555541E1227}"/>
              </a:ext>
            </a:extLst>
          </p:cNvPr>
          <p:cNvSpPr txBox="1">
            <a:spLocks/>
          </p:cNvSpPr>
          <p:nvPr/>
        </p:nvSpPr>
        <p:spPr>
          <a:xfrm>
            <a:off x="8322419" y="6356350"/>
            <a:ext cx="3319056" cy="365125"/>
          </a:xfrm>
          <a:prstGeom prst="rect">
            <a:avLst/>
          </a:prstGeom>
        </p:spPr>
        <p:txBody>
          <a:bodyPr vert="horz" lIns="45720" tIns="22860" rIns="45720" bIns="22860" rtlCol="0" anchor="ctr">
            <a:norm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457200">
              <a:spcAft>
                <a:spcPts val="300"/>
              </a:spcAft>
              <a:defRPr/>
            </a:pPr>
            <a:fld id="{741C03D3-FA44-40EC-9A21-1FC4FEA3E22E}" type="slidenum">
              <a:rPr lang="en-US" sz="1200" smtClean="0">
                <a:solidFill>
                  <a:schemeClr val="bg1">
                    <a:lumMod val="65000"/>
                  </a:schemeClr>
                </a:solidFill>
                <a:latin typeface="Calibri" panose="020F0502020204030204"/>
              </a:rPr>
              <a:pPr algn="r" defTabSz="457200">
                <a:spcAft>
                  <a:spcPts val="300"/>
                </a:spcAft>
                <a:defRPr/>
              </a:pPr>
              <a:t>16</a:t>
            </a:fld>
            <a:endParaRPr lang="en-US" sz="1200" dirty="0">
              <a:solidFill>
                <a:schemeClr val="bg1">
                  <a:lumMod val="65000"/>
                </a:schemeClr>
              </a:solidFill>
              <a:latin typeface="Calibri" panose="020F0502020204030204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4F5CAC77-794F-191D-42C7-2752F0A291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68238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4CEB6F-4213-B46C-6371-BE1BF3426E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748A18-3E3E-0129-E1D9-1A1E4B779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Talk is cheap. Show me the code.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84C66EDC-C83D-1B6F-1E53-E973B914D6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4948" y="1643162"/>
            <a:ext cx="10102104" cy="489364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sign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/[+-]/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dot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'.'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digit1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/[1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-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9]/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digit0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/[0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-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9]/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digit1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repeat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{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min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JetBrains Mono"/>
              </a:rPr>
              <a:t>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}));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highlight>
                  <a:srgbClr val="FFFF00"/>
                </a:highlight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highlight>
                  <a:srgbClr val="FFFF00"/>
                </a:highlight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highlight>
                  <a:srgbClr val="FFFF00"/>
                </a:highlight>
                <a:latin typeface="JetBrains Mono"/>
              </a:rPr>
              <a:t>exp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highlight>
                  <a:srgbClr val="FFFF00"/>
                </a:highlight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highlight>
                  <a:srgbClr val="FFFF00"/>
                </a:highlight>
                <a:latin typeface="JetBrains Mono"/>
              </a:rPr>
              <a:t>/[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264EFF"/>
                </a:solidFill>
                <a:effectLst/>
                <a:highlight>
                  <a:srgbClr val="FFFF00"/>
                </a:highlight>
                <a:latin typeface="JetBrains Mono"/>
              </a:rPr>
              <a:t>eE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highlight>
                  <a:srgbClr val="FFFF00"/>
                </a:highlight>
                <a:latin typeface="JetBrains Mono"/>
              </a:rPr>
              <a:t>]/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),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opt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highlight>
                  <a:srgbClr val="FFFF00"/>
                </a:highlight>
                <a:latin typeface="JetBrains Mono"/>
              </a:rPr>
              <a:t>sign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),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highlight>
                  <a:srgbClr val="FFFF00"/>
                </a:highlight>
                <a:latin typeface="JetBrains Mono"/>
              </a:rPr>
              <a:t>digits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int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opt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sign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'0'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frac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dot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repeat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{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min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JetBrains Mono"/>
              </a:rPr>
              <a:t>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}));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strictFrac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dot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repeat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{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min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JetBrains Mono"/>
              </a:rPr>
              <a:t>1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}));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floatNumber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int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opt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frac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opt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exp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)),</a:t>
            </a:r>
            <a:r>
              <a:rPr kumimoji="0" lang="en-US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strictFrac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opt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exp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)));</a:t>
            </a:r>
            <a:endParaRPr kumimoji="0" lang="ru-RU" altLang="ru-RU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F01DEE3-416B-9546-938F-8555541E1227}"/>
              </a:ext>
            </a:extLst>
          </p:cNvPr>
          <p:cNvSpPr txBox="1">
            <a:spLocks/>
          </p:cNvSpPr>
          <p:nvPr/>
        </p:nvSpPr>
        <p:spPr>
          <a:xfrm>
            <a:off x="8322419" y="6356350"/>
            <a:ext cx="3319056" cy="365125"/>
          </a:xfrm>
          <a:prstGeom prst="rect">
            <a:avLst/>
          </a:prstGeom>
        </p:spPr>
        <p:txBody>
          <a:bodyPr vert="horz" lIns="45720" tIns="22860" rIns="45720" bIns="22860" rtlCol="0" anchor="ctr">
            <a:norm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457200">
              <a:spcAft>
                <a:spcPts val="300"/>
              </a:spcAft>
              <a:defRPr/>
            </a:pPr>
            <a:fld id="{741C03D3-FA44-40EC-9A21-1FC4FEA3E22E}" type="slidenum">
              <a:rPr lang="en-US" sz="1200" smtClean="0">
                <a:solidFill>
                  <a:schemeClr val="bg1">
                    <a:lumMod val="65000"/>
                  </a:schemeClr>
                </a:solidFill>
                <a:latin typeface="Calibri" panose="020F0502020204030204"/>
              </a:rPr>
              <a:pPr algn="r" defTabSz="457200">
                <a:spcAft>
                  <a:spcPts val="300"/>
                </a:spcAft>
                <a:defRPr/>
              </a:pPr>
              <a:t>17</a:t>
            </a:fld>
            <a:endParaRPr lang="en-US" sz="1200" dirty="0">
              <a:solidFill>
                <a:schemeClr val="bg1">
                  <a:lumMod val="65000"/>
                </a:schemeClr>
              </a:solidFill>
              <a:latin typeface="Calibri" panose="020F0502020204030204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4F5CAC77-794F-191D-42C7-2752F0A291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62813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4CEB6F-4213-B46C-6371-BE1BF3426E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748A18-3E3E-0129-E1D9-1A1E4B779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Talk is cheap. Show me the code.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84C66EDC-C83D-1B6F-1E53-E973B914D6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4948" y="1643162"/>
            <a:ext cx="10102104" cy="489364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sign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/[+-]/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dot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'.'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digit1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/[1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-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9]/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digit0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/[0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-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9]/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digit1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repeat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{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min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JetBrains Mono"/>
              </a:rPr>
              <a:t>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}));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exp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/[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eE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]/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opt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sign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highlight>
                  <a:srgbClr val="FFFF00"/>
                </a:highlight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highlight>
                  <a:srgbClr val="FFFF00"/>
                </a:highlight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highlight>
                  <a:srgbClr val="FFFF00"/>
                </a:highlight>
                <a:latin typeface="JetBrains Mono"/>
              </a:rPr>
              <a:t>int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highlight>
                  <a:srgbClr val="FFFF00"/>
                </a:highlight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opt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highlight>
                  <a:srgbClr val="FFFF00"/>
                </a:highlight>
                <a:latin typeface="JetBrains Mono"/>
              </a:rPr>
              <a:t>sign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),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or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highlight>
                  <a:srgbClr val="FFFF00"/>
                </a:highlight>
                <a:latin typeface="JetBrains Mono"/>
              </a:rPr>
              <a:t>'0'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),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highlight>
                  <a:srgbClr val="FFFF00"/>
                </a:highlight>
                <a:latin typeface="JetBrains Mono"/>
              </a:rPr>
              <a:t>digits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));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frac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dot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repeat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{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min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JetBrains Mono"/>
              </a:rPr>
              <a:t>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}));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strictFrac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dot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repeat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{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min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JetBrains Mono"/>
              </a:rPr>
              <a:t>1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}));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floatNumber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int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opt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frac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opt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exp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)),</a:t>
            </a:r>
            <a:r>
              <a:rPr kumimoji="0" lang="en-US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strictFrac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opt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exp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)));</a:t>
            </a:r>
            <a:endParaRPr kumimoji="0" lang="ru-RU" altLang="ru-RU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F01DEE3-416B-9546-938F-8555541E1227}"/>
              </a:ext>
            </a:extLst>
          </p:cNvPr>
          <p:cNvSpPr txBox="1">
            <a:spLocks/>
          </p:cNvSpPr>
          <p:nvPr/>
        </p:nvSpPr>
        <p:spPr>
          <a:xfrm>
            <a:off x="8322419" y="6356350"/>
            <a:ext cx="3319056" cy="365125"/>
          </a:xfrm>
          <a:prstGeom prst="rect">
            <a:avLst/>
          </a:prstGeom>
        </p:spPr>
        <p:txBody>
          <a:bodyPr vert="horz" lIns="45720" tIns="22860" rIns="45720" bIns="22860" rtlCol="0" anchor="ctr">
            <a:norm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457200">
              <a:spcAft>
                <a:spcPts val="300"/>
              </a:spcAft>
              <a:defRPr/>
            </a:pPr>
            <a:fld id="{741C03D3-FA44-40EC-9A21-1FC4FEA3E22E}" type="slidenum">
              <a:rPr lang="en-US" sz="1200" smtClean="0">
                <a:solidFill>
                  <a:schemeClr val="bg1">
                    <a:lumMod val="65000"/>
                  </a:schemeClr>
                </a:solidFill>
                <a:latin typeface="Calibri" panose="020F0502020204030204"/>
              </a:rPr>
              <a:pPr algn="r" defTabSz="457200">
                <a:spcAft>
                  <a:spcPts val="300"/>
                </a:spcAft>
                <a:defRPr/>
              </a:pPr>
              <a:t>18</a:t>
            </a:fld>
            <a:endParaRPr lang="en-US" sz="1200" dirty="0">
              <a:solidFill>
                <a:schemeClr val="bg1">
                  <a:lumMod val="65000"/>
                </a:schemeClr>
              </a:solidFill>
              <a:latin typeface="Calibri" panose="020F0502020204030204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4F5CAC77-794F-191D-42C7-2752F0A291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05883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4CEB6F-4213-B46C-6371-BE1BF3426E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748A18-3E3E-0129-E1D9-1A1E4B779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Talk is cheap. Show me the code.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84C66EDC-C83D-1B6F-1E53-E973B914D6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4948" y="1643162"/>
            <a:ext cx="10102104" cy="489364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sign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/[+-]/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dot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'.'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digit1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/[1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-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9]/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digit0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/[0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-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9]/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digit1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repeat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{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min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JetBrains Mono"/>
              </a:rPr>
              <a:t>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}));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exp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/[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eE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]/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opt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sign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int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opt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sign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'0'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highlight>
                  <a:srgbClr val="FFFF00"/>
                </a:highlight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highlight>
                  <a:srgbClr val="FFFF00"/>
                </a:highlight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highlight>
                  <a:srgbClr val="FFFF00"/>
                </a:highlight>
                <a:latin typeface="JetBrains Mono"/>
              </a:rPr>
              <a:t>frac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highlight>
                  <a:srgbClr val="FFFF00"/>
                </a:highlight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highlight>
                  <a:srgbClr val="FFFF00"/>
                </a:highlight>
                <a:latin typeface="JetBrains Mono"/>
              </a:rPr>
              <a:t>dot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repeat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highlight>
                  <a:srgbClr val="FFFF00"/>
                </a:highlight>
                <a:latin typeface="JetBrains Mono"/>
              </a:rPr>
              <a:t>digit0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, {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highlight>
                  <a:srgbClr val="FFFF00"/>
                </a:highlight>
                <a:latin typeface="JetBrains Mono"/>
              </a:rPr>
              <a:t>min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: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highlight>
                  <a:srgbClr val="FFFF00"/>
                </a:highlight>
                <a:latin typeface="JetBrains Mono"/>
              </a:rPr>
              <a:t>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}));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highlight>
                  <a:srgbClr val="FFFF00"/>
                </a:highlight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highlight>
                  <a:srgbClr val="FFFF00"/>
                </a:highlight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highlight>
                  <a:srgbClr val="FFFF00"/>
                </a:highlight>
                <a:latin typeface="JetBrains Mono"/>
              </a:rPr>
              <a:t>strictFrac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highlight>
                  <a:srgbClr val="FFFF00"/>
                </a:highlight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highlight>
                  <a:srgbClr val="FFFF00"/>
                </a:highlight>
                <a:latin typeface="JetBrains Mono"/>
              </a:rPr>
              <a:t>dot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repeat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highlight>
                  <a:srgbClr val="FFFF00"/>
                </a:highlight>
                <a:latin typeface="JetBrains Mono"/>
              </a:rPr>
              <a:t>digit0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, {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highlight>
                  <a:srgbClr val="FFFF00"/>
                </a:highlight>
                <a:latin typeface="JetBrains Mono"/>
              </a:rPr>
              <a:t>min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: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highlight>
                  <a:srgbClr val="FFFF00"/>
                </a:highlight>
                <a:latin typeface="JetBrains Mono"/>
              </a:rPr>
              <a:t>1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}));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floatNumber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int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opt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frac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opt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exp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)),</a:t>
            </a:r>
            <a:r>
              <a:rPr kumimoji="0" lang="en-US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strictFrac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opt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exp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)));</a:t>
            </a:r>
            <a:endParaRPr kumimoji="0" lang="ru-RU" altLang="ru-RU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F01DEE3-416B-9546-938F-8555541E1227}"/>
              </a:ext>
            </a:extLst>
          </p:cNvPr>
          <p:cNvSpPr txBox="1">
            <a:spLocks/>
          </p:cNvSpPr>
          <p:nvPr/>
        </p:nvSpPr>
        <p:spPr>
          <a:xfrm>
            <a:off x="8322419" y="6356350"/>
            <a:ext cx="3319056" cy="365125"/>
          </a:xfrm>
          <a:prstGeom prst="rect">
            <a:avLst/>
          </a:prstGeom>
        </p:spPr>
        <p:txBody>
          <a:bodyPr vert="horz" lIns="45720" tIns="22860" rIns="45720" bIns="22860" rtlCol="0" anchor="ctr">
            <a:norm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457200">
              <a:spcAft>
                <a:spcPts val="300"/>
              </a:spcAft>
              <a:defRPr/>
            </a:pPr>
            <a:fld id="{741C03D3-FA44-40EC-9A21-1FC4FEA3E22E}" type="slidenum">
              <a:rPr lang="en-US" sz="1200" smtClean="0">
                <a:solidFill>
                  <a:schemeClr val="bg1">
                    <a:lumMod val="65000"/>
                  </a:schemeClr>
                </a:solidFill>
                <a:latin typeface="Calibri" panose="020F0502020204030204"/>
              </a:rPr>
              <a:pPr algn="r" defTabSz="457200">
                <a:spcAft>
                  <a:spcPts val="300"/>
                </a:spcAft>
                <a:defRPr/>
              </a:pPr>
              <a:t>19</a:t>
            </a:fld>
            <a:endParaRPr lang="en-US" sz="1200" dirty="0">
              <a:solidFill>
                <a:schemeClr val="bg1">
                  <a:lumMod val="65000"/>
                </a:schemeClr>
              </a:solidFill>
              <a:latin typeface="Calibri" panose="020F0502020204030204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4F5CAC77-794F-191D-42C7-2752F0A291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48580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2261361"/>
            <a:ext cx="4620584" cy="242032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Давайте вспомним про конечные автоматы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4" name="Рисунок 3" descr="Изображение выглядит как хищная птица, птица, зеленый, сова&#10;&#10;Автоматически созданное описание">
            <a:extLst>
              <a:ext uri="{FF2B5EF4-FFF2-40B4-BE49-F238E27FC236}">
                <a16:creationId xmlns:a16="http://schemas.microsoft.com/office/drawing/2014/main" id="{C9A7E01F-D7C4-356E-5D8D-CDCBB70C2A2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10" r="17877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6738928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4CEB6F-4213-B46C-6371-BE1BF3426E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748A18-3E3E-0129-E1D9-1A1E4B779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Talk is cheap. Show me the code.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84C66EDC-C83D-1B6F-1E53-E973B914D6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4948" y="1643162"/>
            <a:ext cx="10102104" cy="489364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sign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/[+-]/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dot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'.'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digit1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/[1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-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9]/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digit0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/[0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-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9]/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digit1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repeat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{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min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JetBrains Mono"/>
              </a:rPr>
              <a:t>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}));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exp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/[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eE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]/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opt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sign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int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opt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sign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'0'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frac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dot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repeat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{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min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JetBrains Mono"/>
              </a:rPr>
              <a:t>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}));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strictFrac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dot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repeat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{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min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JetBrains Mono"/>
              </a:rPr>
              <a:t>1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}));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floatNumber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highlight>
                  <a:srgbClr val="FFFF00"/>
                </a:highlight>
                <a:latin typeface="JetBrains Mono"/>
              </a:rPr>
              <a:t>int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opt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highlight>
                  <a:srgbClr val="FFFF00"/>
                </a:highlight>
                <a:latin typeface="JetBrains Mono"/>
              </a:rPr>
              <a:t>frac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),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opt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highlight>
                  <a:srgbClr val="FFFF00"/>
                </a:highlight>
                <a:latin typeface="JetBrains Mono"/>
              </a:rPr>
              <a:t>exp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))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</a:t>
            </a:r>
            <a:r>
              <a:rPr kumimoji="0" lang="en-US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strictFrac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opt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exp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)));</a:t>
            </a:r>
            <a:endParaRPr kumimoji="0" lang="ru-RU" altLang="ru-RU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F01DEE3-416B-9546-938F-8555541E1227}"/>
              </a:ext>
            </a:extLst>
          </p:cNvPr>
          <p:cNvSpPr txBox="1">
            <a:spLocks/>
          </p:cNvSpPr>
          <p:nvPr/>
        </p:nvSpPr>
        <p:spPr>
          <a:xfrm>
            <a:off x="8322419" y="6356350"/>
            <a:ext cx="3319056" cy="365125"/>
          </a:xfrm>
          <a:prstGeom prst="rect">
            <a:avLst/>
          </a:prstGeom>
        </p:spPr>
        <p:txBody>
          <a:bodyPr vert="horz" lIns="45720" tIns="22860" rIns="45720" bIns="22860" rtlCol="0" anchor="ctr">
            <a:norm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457200">
              <a:spcAft>
                <a:spcPts val="300"/>
              </a:spcAft>
              <a:defRPr/>
            </a:pPr>
            <a:fld id="{741C03D3-FA44-40EC-9A21-1FC4FEA3E22E}" type="slidenum">
              <a:rPr lang="en-US" sz="1200" smtClean="0">
                <a:solidFill>
                  <a:schemeClr val="bg1">
                    <a:lumMod val="65000"/>
                  </a:schemeClr>
                </a:solidFill>
                <a:latin typeface="Calibri" panose="020F0502020204030204"/>
              </a:rPr>
              <a:pPr algn="r" defTabSz="457200">
                <a:spcAft>
                  <a:spcPts val="300"/>
                </a:spcAft>
                <a:defRPr/>
              </a:pPr>
              <a:t>20</a:t>
            </a:fld>
            <a:endParaRPr lang="en-US" sz="1200" dirty="0">
              <a:solidFill>
                <a:schemeClr val="bg1">
                  <a:lumMod val="65000"/>
                </a:schemeClr>
              </a:solidFill>
              <a:latin typeface="Calibri" panose="020F0502020204030204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4F5CAC77-794F-191D-42C7-2752F0A291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69803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4CEB6F-4213-B46C-6371-BE1BF3426E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748A18-3E3E-0129-E1D9-1A1E4B779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Talk is cheap. Show me the code.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84C66EDC-C83D-1B6F-1E53-E973B914D6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4948" y="1643162"/>
            <a:ext cx="10102104" cy="489364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sign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/[+-]/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dot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'.'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digit1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/[1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-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9]/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digit0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/[0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-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9]/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digit1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repeat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{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min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JetBrains Mono"/>
              </a:rPr>
              <a:t>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}));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exp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/[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eE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]/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opt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sign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int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opt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sign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'0'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frac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dot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repeat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{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min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JetBrains Mono"/>
              </a:rPr>
              <a:t>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}));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strictFrac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dot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repeat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{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min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JetBrains Mono"/>
              </a:rPr>
              <a:t>1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}));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floatNumber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int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opt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frac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opt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exp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)),</a:t>
            </a:r>
            <a:r>
              <a:rPr kumimoji="0" lang="en-US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highlight>
                  <a:srgbClr val="FFFF00"/>
                </a:highlight>
                <a:latin typeface="JetBrains Mono"/>
              </a:rPr>
              <a:t>strictFrac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opt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highlight>
                  <a:srgbClr val="FFFF00"/>
                </a:highlight>
                <a:latin typeface="JetBrains Mono"/>
              </a:rPr>
              <a:t>exp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))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endParaRPr kumimoji="0" lang="ru-RU" altLang="ru-RU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F01DEE3-416B-9546-938F-8555541E1227}"/>
              </a:ext>
            </a:extLst>
          </p:cNvPr>
          <p:cNvSpPr txBox="1">
            <a:spLocks/>
          </p:cNvSpPr>
          <p:nvPr/>
        </p:nvSpPr>
        <p:spPr>
          <a:xfrm>
            <a:off x="8322419" y="6356350"/>
            <a:ext cx="3319056" cy="365125"/>
          </a:xfrm>
          <a:prstGeom prst="rect">
            <a:avLst/>
          </a:prstGeom>
        </p:spPr>
        <p:txBody>
          <a:bodyPr vert="horz" lIns="45720" tIns="22860" rIns="45720" bIns="22860" rtlCol="0" anchor="ctr">
            <a:norm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457200">
              <a:spcAft>
                <a:spcPts val="300"/>
              </a:spcAft>
              <a:defRPr/>
            </a:pPr>
            <a:fld id="{741C03D3-FA44-40EC-9A21-1FC4FEA3E22E}" type="slidenum">
              <a:rPr lang="en-US" sz="1200" smtClean="0">
                <a:solidFill>
                  <a:schemeClr val="bg1">
                    <a:lumMod val="65000"/>
                  </a:schemeClr>
                </a:solidFill>
                <a:latin typeface="Calibri" panose="020F0502020204030204"/>
              </a:rPr>
              <a:pPr algn="r" defTabSz="457200">
                <a:spcAft>
                  <a:spcPts val="300"/>
                </a:spcAft>
                <a:defRPr/>
              </a:pPr>
              <a:t>21</a:t>
            </a:fld>
            <a:endParaRPr lang="en-US" sz="1200" dirty="0">
              <a:solidFill>
                <a:schemeClr val="bg1">
                  <a:lumMod val="65000"/>
                </a:schemeClr>
              </a:solidFill>
              <a:latin typeface="Calibri" panose="020F0502020204030204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4F5CAC77-794F-191D-42C7-2752F0A291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61402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4CEB6F-4213-B46C-6371-BE1BF3426E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 descr="Изображение выглядит как текст, Мультфильм, графическая вставка, Юмор&#10;&#10;Автоматически созданное описание">
            <a:extLst>
              <a:ext uri="{FF2B5EF4-FFF2-40B4-BE49-F238E27FC236}">
                <a16:creationId xmlns:a16="http://schemas.microsoft.com/office/drawing/2014/main" id="{D1C3A854-9A4D-14D6-E36F-03D1550661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Номер слайда 3">
            <a:extLst>
              <a:ext uri="{FF2B5EF4-FFF2-40B4-BE49-F238E27FC236}">
                <a16:creationId xmlns:a16="http://schemas.microsoft.com/office/drawing/2014/main" id="{B4D13AF6-3453-F92A-B2AB-BF920FF65B56}"/>
              </a:ext>
            </a:extLst>
          </p:cNvPr>
          <p:cNvSpPr txBox="1">
            <a:spLocks/>
          </p:cNvSpPr>
          <p:nvPr/>
        </p:nvSpPr>
        <p:spPr>
          <a:xfrm>
            <a:off x="8322419" y="6356350"/>
            <a:ext cx="3319056" cy="365125"/>
          </a:xfrm>
          <a:prstGeom prst="rect">
            <a:avLst/>
          </a:prstGeom>
        </p:spPr>
        <p:txBody>
          <a:bodyPr vert="horz" lIns="45720" tIns="22860" rIns="45720" bIns="22860" rtlCol="0" anchor="ctr">
            <a:norm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457200">
              <a:spcAft>
                <a:spcPts val="300"/>
              </a:spcAft>
              <a:defRPr/>
            </a:pPr>
            <a:fld id="{741C03D3-FA44-40EC-9A21-1FC4FEA3E22E}" type="slidenum">
              <a:rPr lang="en-US" sz="1200" smtClean="0">
                <a:solidFill>
                  <a:schemeClr val="bg1"/>
                </a:solidFill>
                <a:latin typeface="Calibri" panose="020F0502020204030204"/>
              </a:rPr>
              <a:pPr algn="r" defTabSz="457200">
                <a:spcAft>
                  <a:spcPts val="300"/>
                </a:spcAft>
                <a:defRPr/>
              </a:pPr>
              <a:t>22</a:t>
            </a:fld>
            <a:endParaRPr lang="en-US" sz="1200" dirty="0">
              <a:solidFill>
                <a:schemeClr val="bg1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531473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F3C30E-46F6-6CF3-947E-EF6CDCBFCA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9CA2F0-09F6-11A2-2045-7B3C0B3F5D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01052"/>
            <a:ext cx="10515600" cy="1325563"/>
          </a:xfrm>
        </p:spPr>
        <p:txBody>
          <a:bodyPr/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У нас простая и понятная схема </a:t>
            </a:r>
            <a:r>
              <a:rPr lang="ru-RU" dirty="0" err="1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парсинга</a:t>
            </a:r>
            <a:endParaRPr lang="ru-RU" dirty="0">
              <a:latin typeface="Roboto" panose="02000000000000000000" pitchFamily="2" charset="0"/>
              <a:ea typeface="Roboto" panose="02000000000000000000" pitchFamily="2" charset="0"/>
              <a:cs typeface="Calibri" panose="020F050202020403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2F54BE9-9B48-271B-8846-1F2A7C3EC1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60057"/>
            <a:ext cx="10515600" cy="4351338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Можем дробить на переменные</a:t>
            </a:r>
          </a:p>
          <a:p>
            <a:r>
              <a:rPr lang="ru-RU" sz="3200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Разносить по модулям</a:t>
            </a:r>
          </a:p>
          <a:p>
            <a:r>
              <a:rPr lang="ru-RU" sz="3200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Сложное делается из простого</a:t>
            </a:r>
          </a:p>
          <a:p>
            <a:r>
              <a:rPr lang="ru-RU" sz="3200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Давайте смотреть как это работает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C1B50E6-5E46-9539-8F3D-7E8022791C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1679" y="4035056"/>
            <a:ext cx="3142121" cy="2822944"/>
          </a:xfrm>
          <a:prstGeom prst="rect">
            <a:avLst/>
          </a:prstGeom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326AB1D-30DE-3831-A273-11FE0EB7E07A}"/>
              </a:ext>
            </a:extLst>
          </p:cNvPr>
          <p:cNvSpPr txBox="1">
            <a:spLocks/>
          </p:cNvSpPr>
          <p:nvPr/>
        </p:nvSpPr>
        <p:spPr>
          <a:xfrm>
            <a:off x="8322419" y="6356350"/>
            <a:ext cx="3319056" cy="365125"/>
          </a:xfrm>
          <a:prstGeom prst="rect">
            <a:avLst/>
          </a:prstGeom>
        </p:spPr>
        <p:txBody>
          <a:bodyPr vert="horz" lIns="45720" tIns="22860" rIns="45720" bIns="22860" rtlCol="0" anchor="ctr">
            <a:norm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457200">
              <a:spcAft>
                <a:spcPts val="300"/>
              </a:spcAft>
              <a:defRPr/>
            </a:pPr>
            <a:fld id="{741C03D3-FA44-40EC-9A21-1FC4FEA3E22E}" type="slidenum">
              <a:rPr lang="en-US" sz="1200" smtClean="0">
                <a:solidFill>
                  <a:schemeClr val="bg1">
                    <a:lumMod val="65000"/>
                  </a:schemeClr>
                </a:solidFill>
                <a:latin typeface="Calibri" panose="020F0502020204030204"/>
              </a:rPr>
              <a:pPr algn="r" defTabSz="457200">
                <a:spcAft>
                  <a:spcPts val="300"/>
                </a:spcAft>
                <a:defRPr/>
              </a:pPr>
              <a:t>23</a:t>
            </a:fld>
            <a:endParaRPr lang="en-US" sz="1200" dirty="0">
              <a:solidFill>
                <a:schemeClr val="bg1">
                  <a:lumMod val="65000"/>
                </a:scheme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196397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F3C30E-46F6-6CF3-947E-EF6CDCBFCA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9CA2F0-09F6-11A2-2045-7B3C0B3F5D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У нас есть функции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2F54BE9-9B48-271B-8846-1F2A7C3EC1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72430"/>
            <a:ext cx="4619621" cy="3843666"/>
          </a:xfrm>
        </p:spPr>
        <p:txBody>
          <a:bodyPr>
            <a:normAutofit lnSpcReduction="10000"/>
          </a:bodyPr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Каждая принимает строку и начинает читать её с заданной позиции</a:t>
            </a:r>
          </a:p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А возвращает кортеж из </a:t>
            </a:r>
            <a:r>
              <a:rPr lang="ru-RU" dirty="0" err="1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распаршенной</a:t>
            </a: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 сущности </a:t>
            </a:r>
            <a:b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</a:b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и оставшуюся строку</a:t>
            </a:r>
          </a:p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К которой можно применить другую функцию…</a:t>
            </a:r>
          </a:p>
        </p:txBody>
      </p:sp>
      <p:pic>
        <p:nvPicPr>
          <p:cNvPr id="5" name="Рисунок 4" descr="Изображение выглядит как человек, небо, Модный аксессуар, Человеческое лицо&#10;&#10;Автоматически созданное описание">
            <a:extLst>
              <a:ext uri="{FF2B5EF4-FFF2-40B4-BE49-F238E27FC236}">
                <a16:creationId xmlns:a16="http://schemas.microsoft.com/office/drawing/2014/main" id="{E575BFDE-87AD-392A-7CB4-CA21EC044D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484" r="10609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A3CEE8F-012B-373B-6E7E-52994F6F03A2}"/>
              </a:ext>
            </a:extLst>
          </p:cNvPr>
          <p:cNvSpPr txBox="1">
            <a:spLocks/>
          </p:cNvSpPr>
          <p:nvPr/>
        </p:nvSpPr>
        <p:spPr>
          <a:xfrm>
            <a:off x="8322419" y="6356350"/>
            <a:ext cx="3319056" cy="365125"/>
          </a:xfrm>
          <a:prstGeom prst="rect">
            <a:avLst/>
          </a:prstGeom>
        </p:spPr>
        <p:txBody>
          <a:bodyPr vert="horz" lIns="45720" tIns="22860" rIns="45720" bIns="22860" rtlCol="0" anchor="ctr">
            <a:norm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457200">
              <a:spcAft>
                <a:spcPts val="300"/>
              </a:spcAft>
              <a:defRPr/>
            </a:pPr>
            <a:fld id="{741C03D3-FA44-40EC-9A21-1FC4FEA3E22E}" type="slidenum">
              <a:rPr lang="en-US" sz="1200" smtClean="0">
                <a:solidFill>
                  <a:schemeClr val="bg1"/>
                </a:solidFill>
                <a:latin typeface="Calibri" panose="020F0502020204030204"/>
              </a:rPr>
              <a:pPr algn="r" defTabSz="457200">
                <a:spcAft>
                  <a:spcPts val="300"/>
                </a:spcAft>
                <a:defRPr/>
              </a:pPr>
              <a:t>24</a:t>
            </a:fld>
            <a:endParaRPr lang="en-US" sz="1200" dirty="0">
              <a:solidFill>
                <a:schemeClr val="bg1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514501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4CEB6F-4213-B46C-6371-BE1BF3426E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748A18-3E3E-0129-E1D9-1A1E4B779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Опишем сигнатуру парсера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753AABFB-BAE5-0D05-58CF-BE1ED55DB8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36673" y="2253804"/>
            <a:ext cx="10446489" cy="353943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interface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ParserToken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&lt;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latin typeface="JetBrains Mono"/>
              </a:rPr>
              <a:t>T 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unknown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&gt; {</a:t>
            </a:r>
            <a:endParaRPr kumimoji="0" lang="en-US" altLang="ru-RU" sz="2800" b="0" i="0" u="none" strike="noStrike" cap="none" normalizeH="0" baseline="0" dirty="0">
              <a:ln>
                <a:noFill/>
              </a:ln>
              <a:solidFill>
                <a:srgbClr val="080808"/>
              </a:solidFill>
              <a:effectLst/>
              <a:latin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ru-RU" sz="2800" dirty="0">
                <a:solidFill>
                  <a:srgbClr val="080808"/>
                </a:solidFill>
                <a:latin typeface="JetBrains Mono"/>
              </a:rPr>
              <a:t>  </a:t>
            </a:r>
            <a:r>
              <a:rPr lang="ru-RU" altLang="ru-RU" sz="2800" dirty="0">
                <a:solidFill>
                  <a:srgbClr val="080808"/>
                </a:solidFill>
                <a:latin typeface="JetBrains Mono"/>
              </a:rPr>
              <a:t> 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type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string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; </a:t>
            </a:r>
            <a:endParaRPr kumimoji="0" lang="en-US" altLang="ru-RU" sz="2800" b="0" i="0" u="none" strike="noStrike" cap="none" normalizeH="0" baseline="0" dirty="0">
              <a:ln>
                <a:noFill/>
              </a:ln>
              <a:solidFill>
                <a:srgbClr val="080808"/>
              </a:solidFill>
              <a:effectLst/>
              <a:latin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ru-RU" sz="2800" dirty="0">
                <a:solidFill>
                  <a:srgbClr val="080808"/>
                </a:solidFill>
                <a:latin typeface="JetBrains Mono"/>
              </a:rPr>
              <a:t>  </a:t>
            </a:r>
            <a:r>
              <a:rPr lang="ru-RU" altLang="ru-RU" sz="2800" dirty="0">
                <a:solidFill>
                  <a:srgbClr val="080808"/>
                </a:solidFill>
                <a:latin typeface="JetBrains Mono"/>
              </a:rPr>
              <a:t> 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value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?: 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latin typeface="JetBrains Mono"/>
              </a:rPr>
              <a:t>T</a:t>
            </a:r>
            <a:endParaRPr kumimoji="0" lang="en-US" altLang="ru-RU" sz="2800" b="0" i="0" u="none" strike="noStrike" cap="none" normalizeH="0" baseline="0" dirty="0">
              <a:ln>
                <a:noFill/>
              </a:ln>
              <a:solidFill>
                <a:srgbClr val="20999D"/>
              </a:solidFill>
              <a:effectLst/>
              <a:latin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}</a:t>
            </a:r>
            <a:b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b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type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ParserResult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&lt;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latin typeface="JetBrains Mono"/>
              </a:rPr>
              <a:t>T 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unknown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&gt; = [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Parser</a:t>
            </a:r>
            <a:r>
              <a:rPr kumimoji="0" lang="en-US" altLang="ru-RU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Token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&lt;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latin typeface="JetBrains Mono"/>
              </a:rPr>
              <a:t>T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&gt;,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Iterable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&lt;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string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&gt;];</a:t>
            </a:r>
            <a:b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b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type</a:t>
            </a:r>
            <a:r>
              <a:rPr lang="en-US" altLang="ru-RU" sz="2800" dirty="0">
                <a:solidFill>
                  <a:srgbClr val="080808"/>
                </a:solidFill>
                <a:latin typeface="JetBrains Mono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Parser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&lt;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latin typeface="JetBrains Mono"/>
              </a:rPr>
              <a:t>T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&gt;</a:t>
            </a:r>
            <a:r>
              <a:rPr kumimoji="0" lang="en-US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= 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input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Iterable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&lt;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string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&gt;)</a:t>
            </a:r>
            <a:r>
              <a:rPr kumimoji="0" lang="en-US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=&gt;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ParserResult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&lt;</a:t>
            </a:r>
            <a:r>
              <a:rPr kumimoji="0" lang="en-US" altLang="ru-RU" sz="28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latin typeface="JetBrains Mono"/>
              </a:rPr>
              <a:t>T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&gt;</a:t>
            </a:r>
            <a:r>
              <a:rPr kumimoji="0" lang="en-US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;</a:t>
            </a:r>
            <a:endParaRPr kumimoji="0" lang="ru-RU" altLang="ru-RU" sz="5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Номер слайда 3">
            <a:extLst>
              <a:ext uri="{FF2B5EF4-FFF2-40B4-BE49-F238E27FC236}">
                <a16:creationId xmlns:a16="http://schemas.microsoft.com/office/drawing/2014/main" id="{C74355A8-47A8-9F09-71E5-BA00A3D22844}"/>
              </a:ext>
            </a:extLst>
          </p:cNvPr>
          <p:cNvSpPr txBox="1">
            <a:spLocks/>
          </p:cNvSpPr>
          <p:nvPr/>
        </p:nvSpPr>
        <p:spPr>
          <a:xfrm>
            <a:off x="8322419" y="6356350"/>
            <a:ext cx="3319056" cy="365125"/>
          </a:xfrm>
          <a:prstGeom prst="rect">
            <a:avLst/>
          </a:prstGeom>
        </p:spPr>
        <p:txBody>
          <a:bodyPr vert="horz" lIns="45720" tIns="22860" rIns="45720" bIns="22860" rtlCol="0" anchor="ctr">
            <a:norm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457200">
              <a:spcAft>
                <a:spcPts val="300"/>
              </a:spcAft>
              <a:defRPr/>
            </a:pPr>
            <a:fld id="{741C03D3-FA44-40EC-9A21-1FC4FEA3E22E}" type="slidenum">
              <a:rPr lang="en-US" sz="1200" smtClean="0">
                <a:solidFill>
                  <a:schemeClr val="bg1">
                    <a:lumMod val="65000"/>
                  </a:schemeClr>
                </a:solidFill>
                <a:latin typeface="Calibri" panose="020F0502020204030204"/>
              </a:rPr>
              <a:pPr algn="r" defTabSz="457200">
                <a:spcAft>
                  <a:spcPts val="300"/>
                </a:spcAft>
                <a:defRPr/>
              </a:pPr>
              <a:t>25</a:t>
            </a:fld>
            <a:endParaRPr lang="en-US" sz="1200" dirty="0">
              <a:solidFill>
                <a:schemeClr val="bg1">
                  <a:lumMod val="65000"/>
                </a:scheme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1903464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4CEB6F-4213-B46C-6371-BE1BF3426E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748A18-3E3E-0129-E1D9-1A1E4B779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Опишем сигнатуру парсера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753AABFB-BAE5-0D05-58CF-BE1ED55DB8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36673" y="2253804"/>
            <a:ext cx="10446489" cy="353943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interface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ParserToken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&lt;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latin typeface="JetBrains Mono"/>
              </a:rPr>
              <a:t>T 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unknown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&gt; {</a:t>
            </a:r>
            <a:endParaRPr kumimoji="0" lang="en-US" altLang="ru-RU" sz="2800" b="0" i="0" u="none" strike="noStrike" cap="none" normalizeH="0" baseline="0" dirty="0">
              <a:ln>
                <a:noFill/>
              </a:ln>
              <a:solidFill>
                <a:srgbClr val="080808"/>
              </a:solidFill>
              <a:effectLst/>
              <a:latin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ru-RU" sz="2800" dirty="0">
                <a:solidFill>
                  <a:srgbClr val="080808"/>
                </a:solidFill>
                <a:latin typeface="JetBrains Mono"/>
              </a:rPr>
              <a:t>  </a:t>
            </a:r>
            <a:r>
              <a:rPr lang="ru-RU" altLang="ru-RU" sz="2800" dirty="0">
                <a:solidFill>
                  <a:srgbClr val="080808"/>
                </a:solidFill>
                <a:latin typeface="JetBrains Mono"/>
              </a:rPr>
              <a:t> 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type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string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; </a:t>
            </a:r>
            <a:endParaRPr kumimoji="0" lang="en-US" altLang="ru-RU" sz="2800" b="0" i="0" u="none" strike="noStrike" cap="none" normalizeH="0" baseline="0" dirty="0">
              <a:ln>
                <a:noFill/>
              </a:ln>
              <a:solidFill>
                <a:srgbClr val="080808"/>
              </a:solidFill>
              <a:effectLst/>
              <a:latin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ru-RU" sz="2800" dirty="0">
                <a:solidFill>
                  <a:srgbClr val="080808"/>
                </a:solidFill>
                <a:latin typeface="JetBrains Mono"/>
              </a:rPr>
              <a:t>  </a:t>
            </a:r>
            <a:r>
              <a:rPr lang="ru-RU" altLang="ru-RU" sz="2800" dirty="0">
                <a:solidFill>
                  <a:srgbClr val="080808"/>
                </a:solidFill>
                <a:latin typeface="JetBrains Mono"/>
              </a:rPr>
              <a:t> 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value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?: 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latin typeface="JetBrains Mono"/>
              </a:rPr>
              <a:t>T</a:t>
            </a:r>
            <a:endParaRPr kumimoji="0" lang="en-US" altLang="ru-RU" sz="2800" b="0" i="0" u="none" strike="noStrike" cap="none" normalizeH="0" baseline="0" dirty="0">
              <a:ln>
                <a:noFill/>
              </a:ln>
              <a:solidFill>
                <a:srgbClr val="20999D"/>
              </a:solidFill>
              <a:effectLst/>
              <a:latin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}</a:t>
            </a:r>
            <a:b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b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type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ParserResult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&lt;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latin typeface="JetBrains Mono"/>
              </a:rPr>
              <a:t>T 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unknown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&gt; = [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Parser</a:t>
            </a:r>
            <a:r>
              <a:rPr kumimoji="0" lang="en-US" altLang="ru-RU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Token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&lt;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latin typeface="JetBrains Mono"/>
              </a:rPr>
              <a:t>T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&gt;,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Iterable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&lt;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string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&gt;];</a:t>
            </a:r>
            <a:b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b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highlight>
                  <a:srgbClr val="FFFF00"/>
                </a:highlight>
                <a:latin typeface="JetBrains Mono"/>
              </a:rPr>
              <a:t>type</a:t>
            </a:r>
            <a:r>
              <a:rPr lang="en-US" altLang="ru-RU" sz="2800" dirty="0">
                <a:solidFill>
                  <a:srgbClr val="080808"/>
                </a:solidFill>
                <a:highlight>
                  <a:srgbClr val="FFFF00"/>
                </a:highlight>
                <a:latin typeface="JetBrains Mono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/>
              </a:rPr>
              <a:t>Parser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&lt;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highlight>
                  <a:srgbClr val="FFFF00"/>
                </a:highlight>
                <a:latin typeface="JetBrains Mono"/>
              </a:rPr>
              <a:t>T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&gt;</a:t>
            </a:r>
            <a:r>
              <a:rPr kumimoji="0" lang="en-US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 = 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(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highlight>
                  <a:srgbClr val="FFFF00"/>
                </a:highlight>
                <a:latin typeface="JetBrains Mono"/>
              </a:rPr>
              <a:t>input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: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/>
              </a:rPr>
              <a:t>Iterable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&lt;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highlight>
                  <a:srgbClr val="FFFF00"/>
                </a:highlight>
                <a:latin typeface="JetBrains Mono"/>
              </a:rPr>
              <a:t>string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&gt;)</a:t>
            </a:r>
            <a:r>
              <a:rPr kumimoji="0" lang="en-US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 =&gt;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/>
              </a:rPr>
              <a:t>ParserResult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&lt;</a:t>
            </a:r>
            <a:r>
              <a:rPr kumimoji="0" lang="en-US" altLang="ru-RU" sz="28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highlight>
                  <a:srgbClr val="FFFF00"/>
                </a:highlight>
                <a:latin typeface="JetBrains Mono"/>
              </a:rPr>
              <a:t>T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&gt;</a:t>
            </a:r>
            <a:r>
              <a:rPr kumimoji="0" lang="en-US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;</a:t>
            </a:r>
            <a:endParaRPr kumimoji="0" lang="ru-RU" altLang="ru-RU" sz="5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highlight>
                <a:srgbClr val="FFFF00"/>
              </a:highlight>
              <a:latin typeface="Arial" panose="020B0604020202020204" pitchFamily="34" charset="0"/>
            </a:endParaRPr>
          </a:p>
        </p:txBody>
      </p:sp>
      <p:sp>
        <p:nvSpPr>
          <p:cNvPr id="3" name="Номер слайда 3">
            <a:extLst>
              <a:ext uri="{FF2B5EF4-FFF2-40B4-BE49-F238E27FC236}">
                <a16:creationId xmlns:a16="http://schemas.microsoft.com/office/drawing/2014/main" id="{C74355A8-47A8-9F09-71E5-BA00A3D22844}"/>
              </a:ext>
            </a:extLst>
          </p:cNvPr>
          <p:cNvSpPr txBox="1">
            <a:spLocks/>
          </p:cNvSpPr>
          <p:nvPr/>
        </p:nvSpPr>
        <p:spPr>
          <a:xfrm>
            <a:off x="8322419" y="6356350"/>
            <a:ext cx="3319056" cy="365125"/>
          </a:xfrm>
          <a:prstGeom prst="rect">
            <a:avLst/>
          </a:prstGeom>
        </p:spPr>
        <p:txBody>
          <a:bodyPr vert="horz" lIns="45720" tIns="22860" rIns="45720" bIns="22860" rtlCol="0" anchor="ctr">
            <a:norm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457200">
              <a:spcAft>
                <a:spcPts val="300"/>
              </a:spcAft>
              <a:defRPr/>
            </a:pPr>
            <a:fld id="{741C03D3-FA44-40EC-9A21-1FC4FEA3E22E}" type="slidenum">
              <a:rPr lang="en-US" sz="1200" smtClean="0">
                <a:solidFill>
                  <a:schemeClr val="bg1">
                    <a:lumMod val="65000"/>
                  </a:schemeClr>
                </a:solidFill>
                <a:latin typeface="Calibri" panose="020F0502020204030204"/>
              </a:rPr>
              <a:pPr algn="r" defTabSz="457200">
                <a:spcAft>
                  <a:spcPts val="300"/>
                </a:spcAft>
                <a:defRPr/>
              </a:pPr>
              <a:t>26</a:t>
            </a:fld>
            <a:endParaRPr lang="en-US" sz="1200" dirty="0">
              <a:solidFill>
                <a:schemeClr val="bg1">
                  <a:lumMod val="65000"/>
                </a:scheme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478281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4CEB6F-4213-B46C-6371-BE1BF3426E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748A18-3E3E-0129-E1D9-1A1E4B779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Опишем сигнатуру парсера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753AABFB-BAE5-0D05-58CF-BE1ED55DB8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36673" y="2253804"/>
            <a:ext cx="10446489" cy="353943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interface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ParserToken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&lt;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latin typeface="JetBrains Mono"/>
              </a:rPr>
              <a:t>T 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unknown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&gt; {</a:t>
            </a:r>
            <a:endParaRPr kumimoji="0" lang="en-US" altLang="ru-RU" sz="2800" b="0" i="0" u="none" strike="noStrike" cap="none" normalizeH="0" baseline="0" dirty="0">
              <a:ln>
                <a:noFill/>
              </a:ln>
              <a:solidFill>
                <a:srgbClr val="080808"/>
              </a:solidFill>
              <a:effectLst/>
              <a:latin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ru-RU" sz="2800" dirty="0">
                <a:solidFill>
                  <a:srgbClr val="080808"/>
                </a:solidFill>
                <a:latin typeface="JetBrains Mono"/>
              </a:rPr>
              <a:t>  </a:t>
            </a:r>
            <a:r>
              <a:rPr lang="ru-RU" altLang="ru-RU" sz="2800" dirty="0">
                <a:solidFill>
                  <a:srgbClr val="080808"/>
                </a:solidFill>
                <a:latin typeface="JetBrains Mono"/>
              </a:rPr>
              <a:t> 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type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string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; </a:t>
            </a:r>
            <a:endParaRPr kumimoji="0" lang="en-US" altLang="ru-RU" sz="2800" b="0" i="0" u="none" strike="noStrike" cap="none" normalizeH="0" baseline="0" dirty="0">
              <a:ln>
                <a:noFill/>
              </a:ln>
              <a:solidFill>
                <a:srgbClr val="080808"/>
              </a:solidFill>
              <a:effectLst/>
              <a:latin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ru-RU" sz="2800" dirty="0">
                <a:solidFill>
                  <a:srgbClr val="080808"/>
                </a:solidFill>
                <a:latin typeface="JetBrains Mono"/>
              </a:rPr>
              <a:t>  </a:t>
            </a:r>
            <a:r>
              <a:rPr lang="ru-RU" altLang="ru-RU" sz="2800" dirty="0">
                <a:solidFill>
                  <a:srgbClr val="080808"/>
                </a:solidFill>
                <a:latin typeface="JetBrains Mono"/>
              </a:rPr>
              <a:t> 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value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?: 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latin typeface="JetBrains Mono"/>
              </a:rPr>
              <a:t>T</a:t>
            </a:r>
            <a:endParaRPr kumimoji="0" lang="en-US" altLang="ru-RU" sz="2800" b="0" i="0" u="none" strike="noStrike" cap="none" normalizeH="0" baseline="0" dirty="0">
              <a:ln>
                <a:noFill/>
              </a:ln>
              <a:solidFill>
                <a:srgbClr val="20999D"/>
              </a:solidFill>
              <a:effectLst/>
              <a:latin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}</a:t>
            </a:r>
            <a:b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b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highlight>
                  <a:srgbClr val="FFFF00"/>
                </a:highlight>
                <a:latin typeface="JetBrains Mono"/>
              </a:rPr>
              <a:t>type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highlight>
                  <a:srgbClr val="FFFF00"/>
                </a:highlight>
                <a:latin typeface="JetBrains Mono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/>
              </a:rPr>
              <a:t>ParserResult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&lt;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highlight>
                  <a:srgbClr val="FFFF00"/>
                </a:highlight>
                <a:latin typeface="JetBrains Mono"/>
              </a:rPr>
              <a:t>T 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=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highlight>
                  <a:srgbClr val="FFFF00"/>
                </a:highlight>
                <a:latin typeface="JetBrains Mono"/>
              </a:rPr>
              <a:t>unknown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&gt; = [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/>
              </a:rPr>
              <a:t>Parser</a:t>
            </a:r>
            <a:r>
              <a:rPr kumimoji="0" lang="en-US" altLang="ru-RU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/>
              </a:rPr>
              <a:t>Token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&lt;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highlight>
                  <a:srgbClr val="FFFF00"/>
                </a:highlight>
                <a:latin typeface="JetBrains Mono"/>
              </a:rPr>
              <a:t>T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&gt;,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/>
              </a:rPr>
              <a:t>Iterable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&lt;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highlight>
                  <a:srgbClr val="FFFF00"/>
                </a:highlight>
                <a:latin typeface="JetBrains Mono"/>
              </a:rPr>
              <a:t>string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&gt;];</a:t>
            </a:r>
            <a:b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b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type</a:t>
            </a:r>
            <a:r>
              <a:rPr lang="en-US" altLang="ru-RU" sz="2800" dirty="0">
                <a:solidFill>
                  <a:srgbClr val="080808"/>
                </a:solidFill>
                <a:latin typeface="JetBrains Mono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Parser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&lt;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latin typeface="JetBrains Mono"/>
              </a:rPr>
              <a:t>T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&gt;</a:t>
            </a:r>
            <a:r>
              <a:rPr kumimoji="0" lang="en-US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= 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input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Iterable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&lt;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string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&gt;)</a:t>
            </a:r>
            <a:r>
              <a:rPr kumimoji="0" lang="en-US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=&gt;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ParserResult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&lt;</a:t>
            </a:r>
            <a:r>
              <a:rPr kumimoji="0" lang="en-US" altLang="ru-RU" sz="28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latin typeface="JetBrains Mono"/>
              </a:rPr>
              <a:t>T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&gt;</a:t>
            </a:r>
            <a:r>
              <a:rPr kumimoji="0" lang="en-US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;</a:t>
            </a:r>
            <a:endParaRPr kumimoji="0" lang="ru-RU" altLang="ru-RU" sz="5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Номер слайда 3">
            <a:extLst>
              <a:ext uri="{FF2B5EF4-FFF2-40B4-BE49-F238E27FC236}">
                <a16:creationId xmlns:a16="http://schemas.microsoft.com/office/drawing/2014/main" id="{C74355A8-47A8-9F09-71E5-BA00A3D22844}"/>
              </a:ext>
            </a:extLst>
          </p:cNvPr>
          <p:cNvSpPr txBox="1">
            <a:spLocks/>
          </p:cNvSpPr>
          <p:nvPr/>
        </p:nvSpPr>
        <p:spPr>
          <a:xfrm>
            <a:off x="8322419" y="6356350"/>
            <a:ext cx="3319056" cy="365125"/>
          </a:xfrm>
          <a:prstGeom prst="rect">
            <a:avLst/>
          </a:prstGeom>
        </p:spPr>
        <p:txBody>
          <a:bodyPr vert="horz" lIns="45720" tIns="22860" rIns="45720" bIns="22860" rtlCol="0" anchor="ctr">
            <a:norm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457200">
              <a:spcAft>
                <a:spcPts val="300"/>
              </a:spcAft>
              <a:defRPr/>
            </a:pPr>
            <a:fld id="{741C03D3-FA44-40EC-9A21-1FC4FEA3E22E}" type="slidenum">
              <a:rPr lang="en-US" sz="1200" smtClean="0">
                <a:solidFill>
                  <a:schemeClr val="bg1">
                    <a:lumMod val="65000"/>
                  </a:schemeClr>
                </a:solidFill>
                <a:latin typeface="Calibri" panose="020F0502020204030204"/>
              </a:rPr>
              <a:pPr algn="r" defTabSz="457200">
                <a:spcAft>
                  <a:spcPts val="300"/>
                </a:spcAft>
                <a:defRPr/>
              </a:pPr>
              <a:t>27</a:t>
            </a:fld>
            <a:endParaRPr lang="en-US" sz="1200" dirty="0">
              <a:solidFill>
                <a:schemeClr val="bg1">
                  <a:lumMod val="65000"/>
                </a:scheme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3332701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4CEB6F-4213-B46C-6371-BE1BF3426E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748A18-3E3E-0129-E1D9-1A1E4B779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Опишем сигнатуру парсера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753AABFB-BAE5-0D05-58CF-BE1ED55DB8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36673" y="2253804"/>
            <a:ext cx="10446489" cy="353943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highlight>
                  <a:srgbClr val="FFFF00"/>
                </a:highlight>
                <a:latin typeface="JetBrains Mono"/>
              </a:rPr>
              <a:t>interface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highlight>
                  <a:srgbClr val="FFFF00"/>
                </a:highlight>
                <a:latin typeface="JetBrains Mono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/>
              </a:rPr>
              <a:t>ParserToken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&lt;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highlight>
                  <a:srgbClr val="FFFF00"/>
                </a:highlight>
                <a:latin typeface="JetBrains Mono"/>
              </a:rPr>
              <a:t>T 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=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highlight>
                  <a:srgbClr val="FFFF00"/>
                </a:highlight>
                <a:latin typeface="JetBrains Mono"/>
              </a:rPr>
              <a:t>unknown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&gt; {</a:t>
            </a:r>
            <a:endParaRPr kumimoji="0" lang="en-US" altLang="ru-RU" sz="2800" b="0" i="0" u="none" strike="noStrike" cap="none" normalizeH="0" baseline="0" dirty="0">
              <a:ln>
                <a:noFill/>
              </a:ln>
              <a:solidFill>
                <a:srgbClr val="080808"/>
              </a:solidFill>
              <a:effectLst/>
              <a:highlight>
                <a:srgbClr val="FFFF00"/>
              </a:highlight>
              <a:latin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ru-RU" sz="2800" dirty="0">
                <a:solidFill>
                  <a:srgbClr val="080808"/>
                </a:solidFill>
                <a:highlight>
                  <a:srgbClr val="FFFF00"/>
                </a:highlight>
                <a:latin typeface="JetBrains Mono"/>
              </a:rPr>
              <a:t>  </a:t>
            </a:r>
            <a:r>
              <a:rPr lang="ru-RU" altLang="ru-RU" sz="2800" dirty="0">
                <a:solidFill>
                  <a:srgbClr val="080808"/>
                </a:solidFill>
                <a:highlight>
                  <a:srgbClr val="FFFF00"/>
                </a:highlight>
                <a:latin typeface="JetBrains Mono"/>
              </a:rPr>
              <a:t> 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highlight>
                  <a:srgbClr val="FFFF00"/>
                </a:highlight>
                <a:latin typeface="JetBrains Mono"/>
              </a:rPr>
              <a:t>type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: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highlight>
                  <a:srgbClr val="FFFF00"/>
                </a:highlight>
                <a:latin typeface="JetBrains Mono"/>
              </a:rPr>
              <a:t>string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; </a:t>
            </a:r>
            <a:endParaRPr kumimoji="0" lang="en-US" altLang="ru-RU" sz="2800" b="0" i="0" u="none" strike="noStrike" cap="none" normalizeH="0" baseline="0" dirty="0">
              <a:ln>
                <a:noFill/>
              </a:ln>
              <a:solidFill>
                <a:srgbClr val="080808"/>
              </a:solidFill>
              <a:effectLst/>
              <a:highlight>
                <a:srgbClr val="FFFF00"/>
              </a:highlight>
              <a:latin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ru-RU" sz="2800" dirty="0">
                <a:solidFill>
                  <a:srgbClr val="080808"/>
                </a:solidFill>
                <a:highlight>
                  <a:srgbClr val="FFFF00"/>
                </a:highlight>
                <a:latin typeface="JetBrains Mono"/>
              </a:rPr>
              <a:t>  </a:t>
            </a:r>
            <a:r>
              <a:rPr lang="ru-RU" altLang="ru-RU" sz="2800" dirty="0">
                <a:solidFill>
                  <a:srgbClr val="080808"/>
                </a:solidFill>
                <a:highlight>
                  <a:srgbClr val="FFFF00"/>
                </a:highlight>
                <a:latin typeface="JetBrains Mono"/>
              </a:rPr>
              <a:t> 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highlight>
                  <a:srgbClr val="FFFF00"/>
                </a:highlight>
                <a:latin typeface="JetBrains Mono"/>
              </a:rPr>
              <a:t>value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?: 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highlight>
                  <a:srgbClr val="FFFF00"/>
                </a:highlight>
                <a:latin typeface="JetBrains Mono"/>
              </a:rPr>
              <a:t>T</a:t>
            </a:r>
            <a:endParaRPr kumimoji="0" lang="en-US" altLang="ru-RU" sz="2800" b="0" i="0" u="none" strike="noStrike" cap="none" normalizeH="0" baseline="0" dirty="0">
              <a:ln>
                <a:noFill/>
              </a:ln>
              <a:solidFill>
                <a:srgbClr val="20999D"/>
              </a:solidFill>
              <a:effectLst/>
              <a:highlight>
                <a:srgbClr val="FFFF00"/>
              </a:highlight>
              <a:latin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}</a:t>
            </a:r>
            <a:b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b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type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ParserResult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&lt;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latin typeface="JetBrains Mono"/>
              </a:rPr>
              <a:t>T 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unknown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&gt; = [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Parser</a:t>
            </a:r>
            <a:r>
              <a:rPr kumimoji="0" lang="en-US" altLang="ru-RU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Token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&lt;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latin typeface="JetBrains Mono"/>
              </a:rPr>
              <a:t>T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&gt;,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Iterable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&lt;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string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&gt;];</a:t>
            </a:r>
            <a:b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b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type</a:t>
            </a:r>
            <a:r>
              <a:rPr lang="en-US" altLang="ru-RU" sz="2800" dirty="0">
                <a:solidFill>
                  <a:srgbClr val="080808"/>
                </a:solidFill>
                <a:latin typeface="JetBrains Mono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Parser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&lt;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latin typeface="JetBrains Mono"/>
              </a:rPr>
              <a:t>T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&gt;</a:t>
            </a:r>
            <a:r>
              <a:rPr kumimoji="0" lang="en-US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= 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input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Iterable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&lt;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string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&gt;)</a:t>
            </a:r>
            <a:r>
              <a:rPr kumimoji="0" lang="en-US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=&gt;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ParserResult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&lt;</a:t>
            </a:r>
            <a:r>
              <a:rPr kumimoji="0" lang="en-US" altLang="ru-RU" sz="28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latin typeface="JetBrains Mono"/>
              </a:rPr>
              <a:t>T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&gt;</a:t>
            </a:r>
            <a:r>
              <a:rPr kumimoji="0" lang="en-US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;</a:t>
            </a:r>
            <a:endParaRPr kumimoji="0" lang="ru-RU" altLang="ru-RU" sz="5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Номер слайда 3">
            <a:extLst>
              <a:ext uri="{FF2B5EF4-FFF2-40B4-BE49-F238E27FC236}">
                <a16:creationId xmlns:a16="http://schemas.microsoft.com/office/drawing/2014/main" id="{C74355A8-47A8-9F09-71E5-BA00A3D22844}"/>
              </a:ext>
            </a:extLst>
          </p:cNvPr>
          <p:cNvSpPr txBox="1">
            <a:spLocks/>
          </p:cNvSpPr>
          <p:nvPr/>
        </p:nvSpPr>
        <p:spPr>
          <a:xfrm>
            <a:off x="8322419" y="6356350"/>
            <a:ext cx="3319056" cy="365125"/>
          </a:xfrm>
          <a:prstGeom prst="rect">
            <a:avLst/>
          </a:prstGeom>
        </p:spPr>
        <p:txBody>
          <a:bodyPr vert="horz" lIns="45720" tIns="22860" rIns="45720" bIns="22860" rtlCol="0" anchor="ctr">
            <a:norm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457200">
              <a:spcAft>
                <a:spcPts val="300"/>
              </a:spcAft>
              <a:defRPr/>
            </a:pPr>
            <a:fld id="{741C03D3-FA44-40EC-9A21-1FC4FEA3E22E}" type="slidenum">
              <a:rPr lang="en-US" sz="1200" smtClean="0">
                <a:solidFill>
                  <a:schemeClr val="bg1">
                    <a:lumMod val="65000"/>
                  </a:schemeClr>
                </a:solidFill>
                <a:latin typeface="Calibri" panose="020F0502020204030204"/>
              </a:rPr>
              <a:pPr algn="r" defTabSz="457200">
                <a:spcAft>
                  <a:spcPts val="300"/>
                </a:spcAft>
                <a:defRPr/>
              </a:pPr>
              <a:t>28</a:t>
            </a:fld>
            <a:endParaRPr lang="en-US" sz="1200" dirty="0">
              <a:solidFill>
                <a:schemeClr val="bg1">
                  <a:lumMod val="65000"/>
                </a:scheme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74300493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F3C30E-46F6-6CF3-947E-EF6CDCBFCA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9CA2F0-09F6-11A2-2045-7B3C0B3F5D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5300" y="2509284"/>
            <a:ext cx="3389515" cy="18063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А </a:t>
            </a:r>
            <a:r>
              <a:rPr lang="en-US" sz="3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почему</a:t>
            </a:r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 </a:t>
            </a:r>
            <a:r>
              <a:rPr lang="en-US" sz="3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на</a:t>
            </a:r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 </a:t>
            </a:r>
            <a:r>
              <a:rPr lang="en-US" sz="3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вход</a:t>
            </a:r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 и </a:t>
            </a:r>
            <a:r>
              <a:rPr lang="en-US" sz="3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выход</a:t>
            </a:r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 </a:t>
            </a:r>
            <a:r>
              <a:rPr lang="en-US" sz="3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Iterable</a:t>
            </a:r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?</a:t>
            </a:r>
          </a:p>
        </p:txBody>
      </p:sp>
      <p:pic>
        <p:nvPicPr>
          <p:cNvPr id="3074" name="Picture 2" descr="Picture background">
            <a:extLst>
              <a:ext uri="{FF2B5EF4-FFF2-40B4-BE49-F238E27FC236}">
                <a16:creationId xmlns:a16="http://schemas.microsoft.com/office/drawing/2014/main" id="{AB31D915-3BA6-3D03-6E95-06AE4A116C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022"/>
          <a:stretch/>
        </p:blipFill>
        <p:spPr bwMode="auto">
          <a:xfrm>
            <a:off x="20" y="1"/>
            <a:ext cx="7665573" cy="6857999"/>
          </a:xfrm>
          <a:custGeom>
            <a:avLst/>
            <a:gdLst/>
            <a:ahLst/>
            <a:cxnLst/>
            <a:rect l="l" t="t" r="r" b="b"/>
            <a:pathLst>
              <a:path w="7665593" h="6857999">
                <a:moveTo>
                  <a:pt x="0" y="0"/>
                </a:moveTo>
                <a:lnTo>
                  <a:pt x="7363783" y="0"/>
                </a:lnTo>
                <a:lnTo>
                  <a:pt x="7372954" y="18152"/>
                </a:lnTo>
                <a:cubicBezTo>
                  <a:pt x="7378508" y="27417"/>
                  <a:pt x="7383821" y="35694"/>
                  <a:pt x="7386404" y="41707"/>
                </a:cubicBezTo>
                <a:lnTo>
                  <a:pt x="7389058" y="60832"/>
                </a:lnTo>
                <a:lnTo>
                  <a:pt x="7394074" y="60137"/>
                </a:lnTo>
                <a:lnTo>
                  <a:pt x="7394443" y="67241"/>
                </a:lnTo>
                <a:lnTo>
                  <a:pt x="7394565" y="83099"/>
                </a:lnTo>
                <a:cubicBezTo>
                  <a:pt x="7395324" y="92994"/>
                  <a:pt x="7394122" y="120511"/>
                  <a:pt x="7395957" y="130584"/>
                </a:cubicBezTo>
                <a:cubicBezTo>
                  <a:pt x="7401306" y="133490"/>
                  <a:pt x="7404223" y="137975"/>
                  <a:pt x="7405574" y="143540"/>
                </a:cubicBezTo>
                <a:lnTo>
                  <a:pt x="7405725" y="155795"/>
                </a:lnTo>
                <a:lnTo>
                  <a:pt x="7418615" y="226869"/>
                </a:lnTo>
                <a:lnTo>
                  <a:pt x="7419579" y="236641"/>
                </a:lnTo>
                <a:lnTo>
                  <a:pt x="7423900" y="241933"/>
                </a:lnTo>
                <a:cubicBezTo>
                  <a:pt x="7424763" y="245974"/>
                  <a:pt x="7424206" y="257579"/>
                  <a:pt x="7424760" y="260885"/>
                </a:cubicBezTo>
                <a:cubicBezTo>
                  <a:pt x="7425580" y="261177"/>
                  <a:pt x="7426400" y="261469"/>
                  <a:pt x="7427220" y="261761"/>
                </a:cubicBezTo>
                <a:cubicBezTo>
                  <a:pt x="7431152" y="272291"/>
                  <a:pt x="7444241" y="311893"/>
                  <a:pt x="7448344" y="324055"/>
                </a:cubicBezTo>
                <a:cubicBezTo>
                  <a:pt x="7444563" y="326484"/>
                  <a:pt x="7450535" y="331924"/>
                  <a:pt x="7451833" y="334727"/>
                </a:cubicBezTo>
                <a:cubicBezTo>
                  <a:pt x="7449286" y="335161"/>
                  <a:pt x="7448510" y="341947"/>
                  <a:pt x="7450776" y="343948"/>
                </a:cubicBezTo>
                <a:cubicBezTo>
                  <a:pt x="7463202" y="391652"/>
                  <a:pt x="7437523" y="367773"/>
                  <a:pt x="7453791" y="395003"/>
                </a:cubicBezTo>
                <a:cubicBezTo>
                  <a:pt x="7454869" y="399820"/>
                  <a:pt x="7453841" y="403723"/>
                  <a:pt x="7451939" y="407147"/>
                </a:cubicBezTo>
                <a:lnTo>
                  <a:pt x="7448030" y="412254"/>
                </a:lnTo>
                <a:lnTo>
                  <a:pt x="7455416" y="432021"/>
                </a:lnTo>
                <a:cubicBezTo>
                  <a:pt x="7457991" y="441758"/>
                  <a:pt x="7459699" y="452007"/>
                  <a:pt x="7460479" y="462523"/>
                </a:cubicBezTo>
                <a:cubicBezTo>
                  <a:pt x="7455275" y="464882"/>
                  <a:pt x="7462669" y="473136"/>
                  <a:pt x="7464133" y="477020"/>
                </a:cubicBezTo>
                <a:cubicBezTo>
                  <a:pt x="7460734" y="477060"/>
                  <a:pt x="7459104" y="485663"/>
                  <a:pt x="7461914" y="488716"/>
                </a:cubicBezTo>
                <a:cubicBezTo>
                  <a:pt x="7474065" y="552879"/>
                  <a:pt x="7442314" y="516775"/>
                  <a:pt x="7461353" y="555280"/>
                </a:cubicBezTo>
                <a:cubicBezTo>
                  <a:pt x="7462345" y="561721"/>
                  <a:pt x="7460642" y="566553"/>
                  <a:pt x="7457829" y="570585"/>
                </a:cubicBezTo>
                <a:lnTo>
                  <a:pt x="7450804" y="577839"/>
                </a:lnTo>
                <a:lnTo>
                  <a:pt x="7453309" y="583524"/>
                </a:lnTo>
                <a:cubicBezTo>
                  <a:pt x="7453505" y="604977"/>
                  <a:pt x="7446306" y="611303"/>
                  <a:pt x="7453558" y="623785"/>
                </a:cubicBezTo>
                <a:cubicBezTo>
                  <a:pt x="7438483" y="642230"/>
                  <a:pt x="7452055" y="636019"/>
                  <a:pt x="7454362" y="650049"/>
                </a:cubicBezTo>
                <a:cubicBezTo>
                  <a:pt x="7457368" y="661117"/>
                  <a:pt x="7463152" y="640798"/>
                  <a:pt x="7464006" y="651645"/>
                </a:cubicBezTo>
                <a:cubicBezTo>
                  <a:pt x="7460114" y="663380"/>
                  <a:pt x="7472201" y="662829"/>
                  <a:pt x="7467442" y="675032"/>
                </a:cubicBezTo>
                <a:cubicBezTo>
                  <a:pt x="7458335" y="672068"/>
                  <a:pt x="7469207" y="699114"/>
                  <a:pt x="7461251" y="699956"/>
                </a:cubicBezTo>
                <a:cubicBezTo>
                  <a:pt x="7472628" y="710321"/>
                  <a:pt x="7458614" y="715529"/>
                  <a:pt x="7462119" y="729331"/>
                </a:cubicBezTo>
                <a:cubicBezTo>
                  <a:pt x="7466423" y="735831"/>
                  <a:pt x="7467162" y="740521"/>
                  <a:pt x="7462533" y="746910"/>
                </a:cubicBezTo>
                <a:cubicBezTo>
                  <a:pt x="7483486" y="776851"/>
                  <a:pt x="7463470" y="765024"/>
                  <a:pt x="7471529" y="793043"/>
                </a:cubicBezTo>
                <a:cubicBezTo>
                  <a:pt x="7480002" y="817184"/>
                  <a:pt x="7485500" y="844550"/>
                  <a:pt x="7505730" y="867898"/>
                </a:cubicBezTo>
                <a:cubicBezTo>
                  <a:pt x="7511461" y="872184"/>
                  <a:pt x="7513630" y="882707"/>
                  <a:pt x="7510576" y="891400"/>
                </a:cubicBezTo>
                <a:cubicBezTo>
                  <a:pt x="7510049" y="892894"/>
                  <a:pt x="7509385" y="894278"/>
                  <a:pt x="7508604" y="895508"/>
                </a:cubicBezTo>
                <a:cubicBezTo>
                  <a:pt x="7511698" y="915692"/>
                  <a:pt x="7525520" y="989520"/>
                  <a:pt x="7529143" y="1012510"/>
                </a:cubicBezTo>
                <a:cubicBezTo>
                  <a:pt x="7521781" y="1014371"/>
                  <a:pt x="7535067" y="1025997"/>
                  <a:pt x="7530347" y="1033444"/>
                </a:cubicBezTo>
                <a:cubicBezTo>
                  <a:pt x="7526204" y="1038777"/>
                  <a:pt x="7529270" y="1043549"/>
                  <a:pt x="7529596" y="1049120"/>
                </a:cubicBezTo>
                <a:cubicBezTo>
                  <a:pt x="7526339" y="1056460"/>
                  <a:pt x="7532220" y="1080398"/>
                  <a:pt x="7536437" y="1086639"/>
                </a:cubicBezTo>
                <a:cubicBezTo>
                  <a:pt x="7551094" y="1101553"/>
                  <a:pt x="7540210" y="1135442"/>
                  <a:pt x="7551438" y="1147834"/>
                </a:cubicBezTo>
                <a:cubicBezTo>
                  <a:pt x="7553086" y="1152330"/>
                  <a:pt x="7553752" y="1156729"/>
                  <a:pt x="7553808" y="1161047"/>
                </a:cubicBezTo>
                <a:lnTo>
                  <a:pt x="7552572" y="1173130"/>
                </a:lnTo>
                <a:lnTo>
                  <a:pt x="7549434" y="1176566"/>
                </a:lnTo>
                <a:lnTo>
                  <a:pt x="7550211" y="1183950"/>
                </a:lnTo>
                <a:lnTo>
                  <a:pt x="7549733" y="1186066"/>
                </a:lnTo>
                <a:cubicBezTo>
                  <a:pt x="7548807" y="1190108"/>
                  <a:pt x="7548001" y="1194099"/>
                  <a:pt x="7547683" y="1198047"/>
                </a:cubicBezTo>
                <a:cubicBezTo>
                  <a:pt x="7563423" y="1192855"/>
                  <a:pt x="7547566" y="1230782"/>
                  <a:pt x="7560295" y="1219849"/>
                </a:cubicBezTo>
                <a:cubicBezTo>
                  <a:pt x="7561281" y="1240644"/>
                  <a:pt x="7573138" y="1224782"/>
                  <a:pt x="7561835" y="1249779"/>
                </a:cubicBezTo>
                <a:cubicBezTo>
                  <a:pt x="7574707" y="1282065"/>
                  <a:pt x="7569916" y="1332957"/>
                  <a:pt x="7589445" y="1358245"/>
                </a:cubicBezTo>
                <a:cubicBezTo>
                  <a:pt x="7581989" y="1355103"/>
                  <a:pt x="7576204" y="1368711"/>
                  <a:pt x="7579904" y="1378136"/>
                </a:cubicBezTo>
                <a:cubicBezTo>
                  <a:pt x="7550647" y="1367117"/>
                  <a:pt x="7606267" y="1415404"/>
                  <a:pt x="7586303" y="1423699"/>
                </a:cubicBezTo>
                <a:cubicBezTo>
                  <a:pt x="7604838" y="1424108"/>
                  <a:pt x="7636267" y="1466352"/>
                  <a:pt x="7621059" y="1486236"/>
                </a:cubicBezTo>
                <a:cubicBezTo>
                  <a:pt x="7624771" y="1516526"/>
                  <a:pt x="7640092" y="1537976"/>
                  <a:pt x="7633966" y="1569734"/>
                </a:cubicBezTo>
                <a:cubicBezTo>
                  <a:pt x="7636447" y="1570719"/>
                  <a:pt x="7638522" y="1572334"/>
                  <a:pt x="7640304" y="1574384"/>
                </a:cubicBezTo>
                <a:lnTo>
                  <a:pt x="7644628" y="1581242"/>
                </a:lnTo>
                <a:lnTo>
                  <a:pt x="7644313" y="1582567"/>
                </a:lnTo>
                <a:cubicBezTo>
                  <a:pt x="7644257" y="1587776"/>
                  <a:pt x="7645302" y="1590443"/>
                  <a:pt x="7646831" y="1591983"/>
                </a:cubicBezTo>
                <a:cubicBezTo>
                  <a:pt x="7647577" y="1592347"/>
                  <a:pt x="7648323" y="1592711"/>
                  <a:pt x="7649069" y="1593074"/>
                </a:cubicBezTo>
                <a:lnTo>
                  <a:pt x="7651326" y="1599230"/>
                </a:lnTo>
                <a:lnTo>
                  <a:pt x="7657195" y="1610539"/>
                </a:lnTo>
                <a:lnTo>
                  <a:pt x="7656957" y="1613422"/>
                </a:lnTo>
                <a:lnTo>
                  <a:pt x="7663730" y="1631673"/>
                </a:lnTo>
                <a:lnTo>
                  <a:pt x="7663189" y="1632289"/>
                </a:lnTo>
                <a:cubicBezTo>
                  <a:pt x="7662131" y="1634085"/>
                  <a:pt x="7661641" y="1636199"/>
                  <a:pt x="7662326" y="1639024"/>
                </a:cubicBezTo>
                <a:cubicBezTo>
                  <a:pt x="7651979" y="1640024"/>
                  <a:pt x="7659188" y="1642819"/>
                  <a:pt x="7662125" y="1651067"/>
                </a:cubicBezTo>
                <a:cubicBezTo>
                  <a:pt x="7646711" y="1654462"/>
                  <a:pt x="7660667" y="1674670"/>
                  <a:pt x="7653812" y="1683345"/>
                </a:cubicBezTo>
                <a:cubicBezTo>
                  <a:pt x="7656316" y="1689330"/>
                  <a:pt x="7658683" y="1695719"/>
                  <a:pt x="7660803" y="1702414"/>
                </a:cubicBezTo>
                <a:lnTo>
                  <a:pt x="7661867" y="1756201"/>
                </a:lnTo>
                <a:lnTo>
                  <a:pt x="7649453" y="1812530"/>
                </a:lnTo>
                <a:cubicBezTo>
                  <a:pt x="7649183" y="1833366"/>
                  <a:pt x="7644573" y="1851408"/>
                  <a:pt x="7647823" y="1869041"/>
                </a:cubicBezTo>
                <a:cubicBezTo>
                  <a:pt x="7644238" y="1876204"/>
                  <a:pt x="7642789" y="1882956"/>
                  <a:pt x="7648156" y="1889503"/>
                </a:cubicBezTo>
                <a:cubicBezTo>
                  <a:pt x="7646365" y="1908946"/>
                  <a:pt x="7638702" y="1913653"/>
                  <a:pt x="7644679" y="1925974"/>
                </a:cubicBezTo>
                <a:cubicBezTo>
                  <a:pt x="7632281" y="1936898"/>
                  <a:pt x="7637013" y="1937545"/>
                  <a:pt x="7640564" y="1942678"/>
                </a:cubicBezTo>
                <a:lnTo>
                  <a:pt x="7640816" y="1943410"/>
                </a:lnTo>
                <a:lnTo>
                  <a:pt x="7639044" y="1944904"/>
                </a:lnTo>
                <a:lnTo>
                  <a:pt x="7638223" y="1947993"/>
                </a:lnTo>
                <a:lnTo>
                  <a:pt x="7638752" y="1956430"/>
                </a:lnTo>
                <a:lnTo>
                  <a:pt x="7639407" y="1959603"/>
                </a:lnTo>
                <a:cubicBezTo>
                  <a:pt x="7639690" y="1961788"/>
                  <a:pt x="7639658" y="1963239"/>
                  <a:pt x="7639396" y="1964244"/>
                </a:cubicBezTo>
                <a:lnTo>
                  <a:pt x="7639249" y="1964361"/>
                </a:lnTo>
                <a:lnTo>
                  <a:pt x="7639521" y="1968708"/>
                </a:lnTo>
                <a:cubicBezTo>
                  <a:pt x="7640315" y="1976045"/>
                  <a:pt x="7641402" y="1983186"/>
                  <a:pt x="7642694" y="1989983"/>
                </a:cubicBezTo>
                <a:cubicBezTo>
                  <a:pt x="7634556" y="1995729"/>
                  <a:pt x="7644169" y="2020842"/>
                  <a:pt x="7628828" y="2018094"/>
                </a:cubicBezTo>
                <a:cubicBezTo>
                  <a:pt x="7630116" y="2027262"/>
                  <a:pt x="7636485" y="2032807"/>
                  <a:pt x="7626423" y="2029720"/>
                </a:cubicBezTo>
                <a:cubicBezTo>
                  <a:pt x="7626559" y="2032738"/>
                  <a:pt x="7625703" y="2034598"/>
                  <a:pt x="7624364" y="2035929"/>
                </a:cubicBezTo>
                <a:lnTo>
                  <a:pt x="7623733" y="2036314"/>
                </a:lnTo>
                <a:lnTo>
                  <a:pt x="7626847" y="2056711"/>
                </a:lnTo>
                <a:lnTo>
                  <a:pt x="7626090" y="2059419"/>
                </a:lnTo>
                <a:lnTo>
                  <a:pt x="7629618" y="2072712"/>
                </a:lnTo>
                <a:lnTo>
                  <a:pt x="7630641" y="2079581"/>
                </a:lnTo>
                <a:lnTo>
                  <a:pt x="7632577" y="2081522"/>
                </a:lnTo>
                <a:cubicBezTo>
                  <a:pt x="7633753" y="2083617"/>
                  <a:pt x="7634261" y="2086620"/>
                  <a:pt x="7633251" y="2091658"/>
                </a:cubicBezTo>
                <a:lnTo>
                  <a:pt x="7632707" y="2092825"/>
                </a:lnTo>
                <a:lnTo>
                  <a:pt x="7635575" y="2101184"/>
                </a:lnTo>
                <a:cubicBezTo>
                  <a:pt x="7636900" y="2103876"/>
                  <a:pt x="7638586" y="2106260"/>
                  <a:pt x="7640772" y="2108190"/>
                </a:cubicBezTo>
                <a:cubicBezTo>
                  <a:pt x="7629093" y="2136655"/>
                  <a:pt x="7639778" y="2163513"/>
                  <a:pt x="7637758" y="2194409"/>
                </a:cubicBezTo>
                <a:cubicBezTo>
                  <a:pt x="7619585" y="2207765"/>
                  <a:pt x="7641835" y="2261154"/>
                  <a:pt x="7659453" y="2268824"/>
                </a:cubicBezTo>
                <a:cubicBezTo>
                  <a:pt x="7644015" y="2268997"/>
                  <a:pt x="7665037" y="2307714"/>
                  <a:pt x="7665583" y="2317700"/>
                </a:cubicBezTo>
                <a:cubicBezTo>
                  <a:pt x="7665764" y="2321029"/>
                  <a:pt x="7663671" y="2321166"/>
                  <a:pt x="7657195" y="2315619"/>
                </a:cubicBezTo>
                <a:cubicBezTo>
                  <a:pt x="7658997" y="2326231"/>
                  <a:pt x="7650972" y="2337185"/>
                  <a:pt x="7644431" y="2331209"/>
                </a:cubicBezTo>
                <a:cubicBezTo>
                  <a:pt x="7658433" y="2363448"/>
                  <a:pt x="7644510" y="2411031"/>
                  <a:pt x="7650869" y="2447461"/>
                </a:cubicBezTo>
                <a:cubicBezTo>
                  <a:pt x="7635485" y="2467322"/>
                  <a:pt x="7649719" y="2456555"/>
                  <a:pt x="7646841" y="2477156"/>
                </a:cubicBezTo>
                <a:cubicBezTo>
                  <a:pt x="7661004" y="2471521"/>
                  <a:pt x="7638896" y="2502164"/>
                  <a:pt x="7654880" y="2503292"/>
                </a:cubicBezTo>
                <a:cubicBezTo>
                  <a:pt x="7653849" y="2507005"/>
                  <a:pt x="7652348" y="2510567"/>
                  <a:pt x="7650720" y="2514131"/>
                </a:cubicBezTo>
                <a:lnTo>
                  <a:pt x="7649876" y="2516003"/>
                </a:lnTo>
                <a:lnTo>
                  <a:pt x="7649263" y="2523483"/>
                </a:lnTo>
                <a:lnTo>
                  <a:pt x="7645633" y="2525592"/>
                </a:lnTo>
                <a:lnTo>
                  <a:pt x="7642233" y="2536851"/>
                </a:lnTo>
                <a:cubicBezTo>
                  <a:pt x="7641494" y="2541069"/>
                  <a:pt x="7641323" y="2545607"/>
                  <a:pt x="7642069" y="2550622"/>
                </a:cubicBezTo>
                <a:cubicBezTo>
                  <a:pt x="7648404" y="2562959"/>
                  <a:pt x="7640640" y="2582170"/>
                  <a:pt x="7641110" y="2599544"/>
                </a:cubicBezTo>
                <a:lnTo>
                  <a:pt x="7643071" y="2607523"/>
                </a:lnTo>
                <a:lnTo>
                  <a:pt x="7639801" y="2633566"/>
                </a:lnTo>
                <a:cubicBezTo>
                  <a:pt x="7639166" y="2640978"/>
                  <a:pt x="7638833" y="2648672"/>
                  <a:pt x="7639065" y="2656773"/>
                </a:cubicBezTo>
                <a:lnTo>
                  <a:pt x="7640624" y="2671810"/>
                </a:lnTo>
                <a:lnTo>
                  <a:pt x="7639332" y="2675751"/>
                </a:lnTo>
                <a:cubicBezTo>
                  <a:pt x="7639476" y="2682617"/>
                  <a:pt x="7644027" y="2691703"/>
                  <a:pt x="7638498" y="2690893"/>
                </a:cubicBezTo>
                <a:lnTo>
                  <a:pt x="7640415" y="2698606"/>
                </a:lnTo>
                <a:lnTo>
                  <a:pt x="7636002" y="2706218"/>
                </a:lnTo>
                <a:cubicBezTo>
                  <a:pt x="7634978" y="2707053"/>
                  <a:pt x="7633887" y="2707679"/>
                  <a:pt x="7632770" y="2708079"/>
                </a:cubicBezTo>
                <a:lnTo>
                  <a:pt x="7634220" y="2718854"/>
                </a:lnTo>
                <a:lnTo>
                  <a:pt x="7631061" y="2727688"/>
                </a:lnTo>
                <a:lnTo>
                  <a:pt x="7633127" y="2735389"/>
                </a:lnTo>
                <a:lnTo>
                  <a:pt x="7632661" y="2738584"/>
                </a:lnTo>
                <a:lnTo>
                  <a:pt x="7631098" y="2746529"/>
                </a:lnTo>
                <a:cubicBezTo>
                  <a:pt x="7630002" y="2750602"/>
                  <a:pt x="7628681" y="2755160"/>
                  <a:pt x="7627624" y="2760235"/>
                </a:cubicBezTo>
                <a:lnTo>
                  <a:pt x="7627140" y="2764511"/>
                </a:lnTo>
                <a:lnTo>
                  <a:pt x="7621827" y="2773820"/>
                </a:lnTo>
                <a:cubicBezTo>
                  <a:pt x="7617811" y="2780593"/>
                  <a:pt x="7615104" y="2785923"/>
                  <a:pt x="7617284" y="2791840"/>
                </a:cubicBezTo>
                <a:cubicBezTo>
                  <a:pt x="7612094" y="2801924"/>
                  <a:pt x="7597550" y="2808970"/>
                  <a:pt x="7601430" y="2823567"/>
                </a:cubicBezTo>
                <a:cubicBezTo>
                  <a:pt x="7594841" y="2819137"/>
                  <a:pt x="7600633" y="2839778"/>
                  <a:pt x="7593865" y="2842217"/>
                </a:cubicBezTo>
                <a:cubicBezTo>
                  <a:pt x="7588415" y="2843342"/>
                  <a:pt x="7588901" y="2849866"/>
                  <a:pt x="7586893" y="2854834"/>
                </a:cubicBezTo>
                <a:cubicBezTo>
                  <a:pt x="7581327" y="2858374"/>
                  <a:pt x="7576244" y="2883372"/>
                  <a:pt x="7577046" y="2892075"/>
                </a:cubicBezTo>
                <a:cubicBezTo>
                  <a:pt x="7582584" y="2916606"/>
                  <a:pt x="7560175" y="2936338"/>
                  <a:pt x="7564026" y="2955950"/>
                </a:cubicBezTo>
                <a:cubicBezTo>
                  <a:pt x="7563501" y="2961086"/>
                  <a:pt x="7562240" y="2965343"/>
                  <a:pt x="7560529" y="2969031"/>
                </a:cubicBezTo>
                <a:lnTo>
                  <a:pt x="7554631" y="2978222"/>
                </a:lnTo>
                <a:lnTo>
                  <a:pt x="7550747" y="2978564"/>
                </a:lnTo>
                <a:lnTo>
                  <a:pt x="7548359" y="2985429"/>
                </a:lnTo>
                <a:lnTo>
                  <a:pt x="7547120" y="2986826"/>
                </a:lnTo>
                <a:cubicBezTo>
                  <a:pt x="7544741" y="2989483"/>
                  <a:pt x="7542480" y="2992194"/>
                  <a:pt x="7540621" y="2995267"/>
                </a:cubicBezTo>
                <a:cubicBezTo>
                  <a:pt x="7555200" y="3003715"/>
                  <a:pt x="7527208" y="3022799"/>
                  <a:pt x="7541739" y="3023946"/>
                </a:cubicBezTo>
                <a:cubicBezTo>
                  <a:pt x="7534059" y="3042303"/>
                  <a:pt x="7549904" y="3038579"/>
                  <a:pt x="7530781" y="3050462"/>
                </a:cubicBezTo>
                <a:cubicBezTo>
                  <a:pt x="7527838" y="3088204"/>
                  <a:pt x="7503338" y="3127251"/>
                  <a:pt x="7508515" y="3164510"/>
                </a:cubicBezTo>
                <a:cubicBezTo>
                  <a:pt x="7503888" y="3155782"/>
                  <a:pt x="7493770" y="3162549"/>
                  <a:pt x="7492866" y="3173520"/>
                </a:cubicBezTo>
                <a:cubicBezTo>
                  <a:pt x="7474179" y="3140376"/>
                  <a:pt x="7498581" y="3226463"/>
                  <a:pt x="7479395" y="3217191"/>
                </a:cubicBezTo>
                <a:cubicBezTo>
                  <a:pt x="7493905" y="3232643"/>
                  <a:pt x="7501608" y="3293915"/>
                  <a:pt x="7481475" y="3298298"/>
                </a:cubicBezTo>
                <a:cubicBezTo>
                  <a:pt x="7472089" y="3326890"/>
                  <a:pt x="7475493" y="3357480"/>
                  <a:pt x="7457722" y="3379292"/>
                </a:cubicBezTo>
                <a:cubicBezTo>
                  <a:pt x="7459285" y="3382143"/>
                  <a:pt x="7460273" y="3385199"/>
                  <a:pt x="7460850" y="3388381"/>
                </a:cubicBezTo>
                <a:lnTo>
                  <a:pt x="7461482" y="3397694"/>
                </a:lnTo>
                <a:lnTo>
                  <a:pt x="7460695" y="3398556"/>
                </a:lnTo>
                <a:cubicBezTo>
                  <a:pt x="7458532" y="3402904"/>
                  <a:pt x="7458275" y="3406007"/>
                  <a:pt x="7458858" y="3408553"/>
                </a:cubicBezTo>
                <a:lnTo>
                  <a:pt x="7460185" y="3411299"/>
                </a:lnTo>
                <a:lnTo>
                  <a:pt x="7459468" y="3418333"/>
                </a:lnTo>
                <a:lnTo>
                  <a:pt x="7459515" y="3432662"/>
                </a:lnTo>
                <a:lnTo>
                  <a:pt x="7458154" y="3434902"/>
                </a:lnTo>
                <a:lnTo>
                  <a:pt x="7456091" y="3455825"/>
                </a:lnTo>
                <a:cubicBezTo>
                  <a:pt x="7455865" y="3455850"/>
                  <a:pt x="7455638" y="3455877"/>
                  <a:pt x="7455413" y="3455903"/>
                </a:cubicBezTo>
                <a:cubicBezTo>
                  <a:pt x="7453843" y="3456557"/>
                  <a:pt x="7452596" y="3457940"/>
                  <a:pt x="7451989" y="3460886"/>
                </a:cubicBezTo>
                <a:cubicBezTo>
                  <a:pt x="7443388" y="3453296"/>
                  <a:pt x="7447961" y="3461529"/>
                  <a:pt x="7446929" y="3470886"/>
                </a:cubicBezTo>
                <a:cubicBezTo>
                  <a:pt x="7433341" y="3461186"/>
                  <a:pt x="7436171" y="3489615"/>
                  <a:pt x="7427213" y="3491353"/>
                </a:cubicBezTo>
                <a:cubicBezTo>
                  <a:pt x="7426761" y="3498443"/>
                  <a:pt x="7426037" y="3505767"/>
                  <a:pt x="7424990" y="3513143"/>
                </a:cubicBezTo>
                <a:lnTo>
                  <a:pt x="7424186" y="3517424"/>
                </a:lnTo>
                <a:cubicBezTo>
                  <a:pt x="7424132" y="3517438"/>
                  <a:pt x="7424077" y="3517453"/>
                  <a:pt x="7424024" y="3517467"/>
                </a:cubicBezTo>
                <a:cubicBezTo>
                  <a:pt x="7423536" y="3518305"/>
                  <a:pt x="7423153" y="3519678"/>
                  <a:pt x="7422883" y="3521896"/>
                </a:cubicBezTo>
                <a:lnTo>
                  <a:pt x="7422723" y="3525229"/>
                </a:lnTo>
                <a:lnTo>
                  <a:pt x="7421163" y="3533534"/>
                </a:lnTo>
                <a:lnTo>
                  <a:pt x="7419650" y="3536108"/>
                </a:lnTo>
                <a:lnTo>
                  <a:pt x="7417640" y="3536718"/>
                </a:lnTo>
                <a:lnTo>
                  <a:pt x="7417697" y="3537534"/>
                </a:lnTo>
                <a:cubicBezTo>
                  <a:pt x="7419749" y="3544077"/>
                  <a:pt x="7423989" y="3546875"/>
                  <a:pt x="7409814" y="3551598"/>
                </a:cubicBezTo>
                <a:cubicBezTo>
                  <a:pt x="7412376" y="3566128"/>
                  <a:pt x="7404108" y="3567090"/>
                  <a:pt x="7397719" y="3584844"/>
                </a:cubicBezTo>
                <a:cubicBezTo>
                  <a:pt x="7401116" y="3593573"/>
                  <a:pt x="7398130" y="3599358"/>
                  <a:pt x="7393057" y="3604546"/>
                </a:cubicBezTo>
                <a:cubicBezTo>
                  <a:pt x="7391792" y="3622895"/>
                  <a:pt x="7383125" y="3638008"/>
                  <a:pt x="7377811" y="3657793"/>
                </a:cubicBezTo>
                <a:cubicBezTo>
                  <a:pt x="7379886" y="3680874"/>
                  <a:pt x="7366255" y="3689531"/>
                  <a:pt x="7360624" y="3710685"/>
                </a:cubicBezTo>
                <a:cubicBezTo>
                  <a:pt x="7367950" y="3731637"/>
                  <a:pt x="7347999" y="3723947"/>
                  <a:pt x="7341489" y="3734006"/>
                </a:cubicBezTo>
                <a:lnTo>
                  <a:pt x="7340478" y="3737028"/>
                </a:lnTo>
                <a:lnTo>
                  <a:pt x="7340489" y="3745476"/>
                </a:lnTo>
                <a:lnTo>
                  <a:pt x="7340950" y="3748687"/>
                </a:lnTo>
                <a:cubicBezTo>
                  <a:pt x="7341098" y="3750887"/>
                  <a:pt x="7340976" y="3752333"/>
                  <a:pt x="7340653" y="3753314"/>
                </a:cubicBezTo>
                <a:lnTo>
                  <a:pt x="7340500" y="3753419"/>
                </a:lnTo>
                <a:lnTo>
                  <a:pt x="7340506" y="3757774"/>
                </a:lnTo>
                <a:cubicBezTo>
                  <a:pt x="7340847" y="3765147"/>
                  <a:pt x="7341495" y="3772345"/>
                  <a:pt x="7342369" y="3779218"/>
                </a:cubicBezTo>
                <a:cubicBezTo>
                  <a:pt x="7333890" y="3784348"/>
                  <a:pt x="7341949" y="3810090"/>
                  <a:pt x="7326800" y="3806225"/>
                </a:cubicBezTo>
                <a:cubicBezTo>
                  <a:pt x="7327524" y="3815461"/>
                  <a:pt x="7333545" y="3821456"/>
                  <a:pt x="7323686" y="3817640"/>
                </a:cubicBezTo>
                <a:cubicBezTo>
                  <a:pt x="7323637" y="3820659"/>
                  <a:pt x="7322668" y="3822449"/>
                  <a:pt x="7321247" y="3823678"/>
                </a:cubicBezTo>
                <a:lnTo>
                  <a:pt x="7320595" y="3824018"/>
                </a:lnTo>
                <a:lnTo>
                  <a:pt x="7322453" y="3844579"/>
                </a:lnTo>
                <a:lnTo>
                  <a:pt x="7321532" y="3847225"/>
                </a:lnTo>
                <a:lnTo>
                  <a:pt x="7324238" y="3860736"/>
                </a:lnTo>
                <a:lnTo>
                  <a:pt x="7324840" y="3867658"/>
                </a:lnTo>
                <a:lnTo>
                  <a:pt x="7326655" y="3869733"/>
                </a:lnTo>
                <a:cubicBezTo>
                  <a:pt x="7327701" y="3871909"/>
                  <a:pt x="7328023" y="3874942"/>
                  <a:pt x="7326706" y="3879891"/>
                </a:cubicBezTo>
                <a:lnTo>
                  <a:pt x="7326093" y="3881013"/>
                </a:lnTo>
                <a:lnTo>
                  <a:pt x="7328442" y="3889558"/>
                </a:lnTo>
                <a:cubicBezTo>
                  <a:pt x="7329602" y="3892339"/>
                  <a:pt x="7331138" y="3894839"/>
                  <a:pt x="7333203" y="3896924"/>
                </a:cubicBezTo>
                <a:cubicBezTo>
                  <a:pt x="7319795" y="3924445"/>
                  <a:pt x="7328820" y="3952004"/>
                  <a:pt x="7324908" y="3982658"/>
                </a:cubicBezTo>
                <a:cubicBezTo>
                  <a:pt x="7325522" y="4017325"/>
                  <a:pt x="7327874" y="4041416"/>
                  <a:pt x="7327588" y="4064228"/>
                </a:cubicBezTo>
                <a:cubicBezTo>
                  <a:pt x="7328735" y="4074940"/>
                  <a:pt x="7329351" y="4153102"/>
                  <a:pt x="7323186" y="4146664"/>
                </a:cubicBezTo>
                <a:cubicBezTo>
                  <a:pt x="7335189" y="4179829"/>
                  <a:pt x="7318370" y="4199117"/>
                  <a:pt x="7322488" y="4235901"/>
                </a:cubicBezTo>
                <a:cubicBezTo>
                  <a:pt x="7305909" y="4254573"/>
                  <a:pt x="7320783" y="4244884"/>
                  <a:pt x="7316645" y="4265209"/>
                </a:cubicBezTo>
                <a:cubicBezTo>
                  <a:pt x="7331133" y="4260631"/>
                  <a:pt x="7307179" y="4289560"/>
                  <a:pt x="7323069" y="4291857"/>
                </a:cubicBezTo>
                <a:cubicBezTo>
                  <a:pt x="7321814" y="4295483"/>
                  <a:pt x="7320095" y="4298923"/>
                  <a:pt x="7318251" y="4302359"/>
                </a:cubicBezTo>
                <a:lnTo>
                  <a:pt x="7317295" y="4304161"/>
                </a:lnTo>
                <a:lnTo>
                  <a:pt x="7316223" y="4311573"/>
                </a:lnTo>
                <a:lnTo>
                  <a:pt x="7312469" y="4313411"/>
                </a:lnTo>
                <a:lnTo>
                  <a:pt x="7306447" y="4403491"/>
                </a:lnTo>
                <a:cubicBezTo>
                  <a:pt x="7308849" y="4411399"/>
                  <a:pt x="7308497" y="4436984"/>
                  <a:pt x="7303688" y="4442497"/>
                </a:cubicBezTo>
                <a:cubicBezTo>
                  <a:pt x="7302637" y="4447969"/>
                  <a:pt x="7304327" y="4453942"/>
                  <a:pt x="7299181" y="4457128"/>
                </a:cubicBezTo>
                <a:cubicBezTo>
                  <a:pt x="7296154" y="4469016"/>
                  <a:pt x="7289197" y="4496240"/>
                  <a:pt x="7285530" y="4513823"/>
                </a:cubicBezTo>
                <a:cubicBezTo>
                  <a:pt x="7288769" y="4518560"/>
                  <a:pt x="7287100" y="4524649"/>
                  <a:pt x="7284412" y="4532609"/>
                </a:cubicBezTo>
                <a:lnTo>
                  <a:pt x="7282601" y="4540125"/>
                </a:lnTo>
                <a:lnTo>
                  <a:pt x="7291785" y="4563650"/>
                </a:lnTo>
                <a:lnTo>
                  <a:pt x="7284191" y="4636427"/>
                </a:lnTo>
                <a:lnTo>
                  <a:pt x="7292797" y="4672055"/>
                </a:lnTo>
                <a:cubicBezTo>
                  <a:pt x="7294304" y="4686552"/>
                  <a:pt x="7294421" y="4700466"/>
                  <a:pt x="7295425" y="4713953"/>
                </a:cubicBezTo>
                <a:cubicBezTo>
                  <a:pt x="7296104" y="4744441"/>
                  <a:pt x="7280378" y="4723911"/>
                  <a:pt x="7292574" y="4762180"/>
                </a:cubicBezTo>
                <a:cubicBezTo>
                  <a:pt x="7286719" y="4766152"/>
                  <a:pt x="7286266" y="4770971"/>
                  <a:pt x="7288689" y="4779168"/>
                </a:cubicBezTo>
                <a:cubicBezTo>
                  <a:pt x="7288592" y="4793971"/>
                  <a:pt x="7274303" y="4792486"/>
                  <a:pt x="7282355" y="4807636"/>
                </a:cubicBezTo>
                <a:cubicBezTo>
                  <a:pt x="7278556" y="4806204"/>
                  <a:pt x="7277539" y="4813202"/>
                  <a:pt x="7276505" y="4819678"/>
                </a:cubicBezTo>
                <a:lnTo>
                  <a:pt x="7273752" y="4823797"/>
                </a:lnTo>
                <a:lnTo>
                  <a:pt x="7283683" y="4847794"/>
                </a:lnTo>
                <a:cubicBezTo>
                  <a:pt x="7296832" y="4890479"/>
                  <a:pt x="7302379" y="4941877"/>
                  <a:pt x="7311552" y="4978326"/>
                </a:cubicBezTo>
                <a:cubicBezTo>
                  <a:pt x="7284161" y="4998846"/>
                  <a:pt x="7309660" y="4989594"/>
                  <a:pt x="7304880" y="5015024"/>
                </a:cubicBezTo>
                <a:cubicBezTo>
                  <a:pt x="7330355" y="5012307"/>
                  <a:pt x="7291032" y="5044485"/>
                  <a:pt x="7319932" y="5050993"/>
                </a:cubicBezTo>
                <a:cubicBezTo>
                  <a:pt x="7318148" y="5055414"/>
                  <a:pt x="7315506" y="5059493"/>
                  <a:pt x="7312641" y="5063537"/>
                </a:cubicBezTo>
                <a:lnTo>
                  <a:pt x="7311153" y="5065661"/>
                </a:lnTo>
                <a:lnTo>
                  <a:pt x="7310197" y="5075032"/>
                </a:lnTo>
                <a:lnTo>
                  <a:pt x="7303683" y="5076576"/>
                </a:lnTo>
                <a:lnTo>
                  <a:pt x="7297768" y="5089898"/>
                </a:lnTo>
                <a:cubicBezTo>
                  <a:pt x="7296519" y="5095057"/>
                  <a:pt x="7296302" y="5100805"/>
                  <a:pt x="7297750" y="5107454"/>
                </a:cubicBezTo>
                <a:cubicBezTo>
                  <a:pt x="7309447" y="5125240"/>
                  <a:pt x="7295812" y="5147341"/>
                  <a:pt x="7297014" y="5169708"/>
                </a:cubicBezTo>
                <a:lnTo>
                  <a:pt x="7300719" y="5180532"/>
                </a:lnTo>
                <a:lnTo>
                  <a:pt x="7295705" y="5210620"/>
                </a:lnTo>
                <a:lnTo>
                  <a:pt x="7296901" y="5212749"/>
                </a:lnTo>
                <a:cubicBezTo>
                  <a:pt x="7296704" y="5218058"/>
                  <a:pt x="7294377" y="5228574"/>
                  <a:pt x="7294523" y="5242477"/>
                </a:cubicBezTo>
                <a:lnTo>
                  <a:pt x="7297776" y="5296160"/>
                </a:lnTo>
                <a:lnTo>
                  <a:pt x="7289955" y="5304499"/>
                </a:lnTo>
                <a:lnTo>
                  <a:pt x="7286210" y="5305374"/>
                </a:lnTo>
                <a:lnTo>
                  <a:pt x="7286995" y="5320092"/>
                </a:lnTo>
                <a:lnTo>
                  <a:pt x="7281550" y="5330613"/>
                </a:lnTo>
                <a:lnTo>
                  <a:pt x="7285354" y="5340890"/>
                </a:lnTo>
                <a:lnTo>
                  <a:pt x="7281914" y="5354491"/>
                </a:lnTo>
                <a:cubicBezTo>
                  <a:pt x="7280017" y="5359352"/>
                  <a:pt x="7277725" y="5364763"/>
                  <a:pt x="7275918" y="5370917"/>
                </a:cubicBezTo>
                <a:lnTo>
                  <a:pt x="7267655" y="5384350"/>
                </a:lnTo>
                <a:lnTo>
                  <a:pt x="7263791" y="5406610"/>
                </a:lnTo>
                <a:cubicBezTo>
                  <a:pt x="7260956" y="5423841"/>
                  <a:pt x="7257650" y="5440271"/>
                  <a:pt x="7251522" y="5456222"/>
                </a:cubicBezTo>
                <a:cubicBezTo>
                  <a:pt x="7253699" y="5469913"/>
                  <a:pt x="7252931" y="5482529"/>
                  <a:pt x="7242311" y="5493751"/>
                </a:cubicBezTo>
                <a:cubicBezTo>
                  <a:pt x="7236636" y="5529727"/>
                  <a:pt x="7245809" y="5539513"/>
                  <a:pt x="7231835" y="5561252"/>
                </a:cubicBezTo>
                <a:cubicBezTo>
                  <a:pt x="7236311" y="5568555"/>
                  <a:pt x="7238499" y="5573475"/>
                  <a:pt x="7239152" y="5577121"/>
                </a:cubicBezTo>
                <a:cubicBezTo>
                  <a:pt x="7241111" y="5588065"/>
                  <a:pt x="7229268" y="5587525"/>
                  <a:pt x="7224043" y="5605355"/>
                </a:cubicBezTo>
                <a:cubicBezTo>
                  <a:pt x="7216774" y="5624244"/>
                  <a:pt x="7213225" y="5590845"/>
                  <a:pt x="7209229" y="5609118"/>
                </a:cubicBezTo>
                <a:cubicBezTo>
                  <a:pt x="7212098" y="5628346"/>
                  <a:pt x="7194168" y="5628785"/>
                  <a:pt x="7198222" y="5648700"/>
                </a:cubicBezTo>
                <a:cubicBezTo>
                  <a:pt x="7212577" y="5642705"/>
                  <a:pt x="7189541" y="5689259"/>
                  <a:pt x="7201221" y="5689771"/>
                </a:cubicBezTo>
                <a:cubicBezTo>
                  <a:pt x="7181618" y="5708428"/>
                  <a:pt x="7201258" y="5715573"/>
                  <a:pt x="7192555" y="5739098"/>
                </a:cubicBezTo>
                <a:cubicBezTo>
                  <a:pt x="7184486" y="5750478"/>
                  <a:pt x="7182208" y="5758416"/>
                  <a:pt x="7187522" y="5768603"/>
                </a:cubicBezTo>
                <a:cubicBezTo>
                  <a:pt x="7148692" y="5821144"/>
                  <a:pt x="7181577" y="5799065"/>
                  <a:pt x="7162500" y="5846928"/>
                </a:cubicBezTo>
                <a:lnTo>
                  <a:pt x="7160827" y="5850799"/>
                </a:lnTo>
                <a:lnTo>
                  <a:pt x="7163312" y="5866636"/>
                </a:lnTo>
                <a:cubicBezTo>
                  <a:pt x="7163884" y="5867070"/>
                  <a:pt x="7164455" y="5867505"/>
                  <a:pt x="7165029" y="5867939"/>
                </a:cubicBezTo>
                <a:lnTo>
                  <a:pt x="7142501" y="5914339"/>
                </a:lnTo>
                <a:lnTo>
                  <a:pt x="7143151" y="5921221"/>
                </a:lnTo>
                <a:lnTo>
                  <a:pt x="7123808" y="5950546"/>
                </a:lnTo>
                <a:lnTo>
                  <a:pt x="7116299" y="5966186"/>
                </a:lnTo>
                <a:lnTo>
                  <a:pt x="7106117" y="5983669"/>
                </a:lnTo>
                <a:lnTo>
                  <a:pt x="7109622" y="5995569"/>
                </a:lnTo>
                <a:cubicBezTo>
                  <a:pt x="7114727" y="6023526"/>
                  <a:pt x="7092983" y="6067450"/>
                  <a:pt x="7116605" y="6077139"/>
                </a:cubicBezTo>
                <a:cubicBezTo>
                  <a:pt x="7102148" y="6089933"/>
                  <a:pt x="7125501" y="6101908"/>
                  <a:pt x="7127573" y="6115892"/>
                </a:cubicBezTo>
                <a:cubicBezTo>
                  <a:pt x="7118381" y="6127056"/>
                  <a:pt x="7126331" y="6132595"/>
                  <a:pt x="7128098" y="6142737"/>
                </a:cubicBezTo>
                <a:cubicBezTo>
                  <a:pt x="7122429" y="6147329"/>
                  <a:pt x="7122724" y="6155912"/>
                  <a:pt x="7129375" y="6158833"/>
                </a:cubicBezTo>
                <a:cubicBezTo>
                  <a:pt x="7144709" y="6154689"/>
                  <a:pt x="7137060" y="6184499"/>
                  <a:pt x="7147635" y="6186714"/>
                </a:cubicBezTo>
                <a:cubicBezTo>
                  <a:pt x="7149842" y="6204016"/>
                  <a:pt x="7136414" y="6279145"/>
                  <a:pt x="7153343" y="6291871"/>
                </a:cubicBezTo>
                <a:cubicBezTo>
                  <a:pt x="7161381" y="6326852"/>
                  <a:pt x="7134450" y="6377408"/>
                  <a:pt x="7134923" y="6392273"/>
                </a:cubicBezTo>
                <a:cubicBezTo>
                  <a:pt x="7103997" y="6407024"/>
                  <a:pt x="7185503" y="6478818"/>
                  <a:pt x="7187236" y="6541940"/>
                </a:cubicBezTo>
                <a:cubicBezTo>
                  <a:pt x="7184250" y="6550446"/>
                  <a:pt x="7184290" y="6554993"/>
                  <a:pt x="7191340" y="6557275"/>
                </a:cubicBezTo>
                <a:cubicBezTo>
                  <a:pt x="7195412" y="6573685"/>
                  <a:pt x="7202070" y="6606060"/>
                  <a:pt x="7211670" y="6640404"/>
                </a:cubicBezTo>
                <a:cubicBezTo>
                  <a:pt x="7219591" y="6666216"/>
                  <a:pt x="7212698" y="6793331"/>
                  <a:pt x="7221085" y="6827708"/>
                </a:cubicBezTo>
                <a:lnTo>
                  <a:pt x="7227698" y="6857999"/>
                </a:lnTo>
                <a:lnTo>
                  <a:pt x="0" y="6857999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Номер слайда 3">
            <a:extLst>
              <a:ext uri="{FF2B5EF4-FFF2-40B4-BE49-F238E27FC236}">
                <a16:creationId xmlns:a16="http://schemas.microsoft.com/office/drawing/2014/main" id="{EB9FAE3B-6350-F92D-F118-F9C66F0ACA21}"/>
              </a:ext>
            </a:extLst>
          </p:cNvPr>
          <p:cNvSpPr txBox="1">
            <a:spLocks/>
          </p:cNvSpPr>
          <p:nvPr/>
        </p:nvSpPr>
        <p:spPr>
          <a:xfrm>
            <a:off x="8322419" y="6356350"/>
            <a:ext cx="3319056" cy="365125"/>
          </a:xfrm>
          <a:prstGeom prst="rect">
            <a:avLst/>
          </a:prstGeom>
        </p:spPr>
        <p:txBody>
          <a:bodyPr vert="horz" lIns="45720" tIns="22860" rIns="45720" bIns="22860" rtlCol="0" anchor="ctr">
            <a:norm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457200">
              <a:spcAft>
                <a:spcPts val="300"/>
              </a:spcAft>
              <a:defRPr/>
            </a:pPr>
            <a:fld id="{741C03D3-FA44-40EC-9A21-1FC4FEA3E22E}" type="slidenum">
              <a:rPr lang="en-US" sz="1200" smtClean="0">
                <a:solidFill>
                  <a:schemeClr val="bg1">
                    <a:lumMod val="65000"/>
                  </a:schemeClr>
                </a:solidFill>
                <a:latin typeface="Calibri" panose="020F0502020204030204"/>
              </a:rPr>
              <a:pPr algn="r" defTabSz="457200">
                <a:spcAft>
                  <a:spcPts val="300"/>
                </a:spcAft>
                <a:defRPr/>
              </a:pPr>
              <a:t>29</a:t>
            </a:fld>
            <a:endParaRPr lang="en-US" sz="1200" dirty="0">
              <a:solidFill>
                <a:schemeClr val="bg1">
                  <a:lumMod val="65000"/>
                </a:scheme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537921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147" y="365125"/>
            <a:ext cx="11358452" cy="1325563"/>
          </a:xfrm>
        </p:spPr>
        <p:txBody>
          <a:bodyPr/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КА позволяют описывать нам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49A1787-26F5-DBF3-1B1D-3E61027CE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147" y="1825625"/>
            <a:ext cx="10032573" cy="43513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Зависимые сущности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Например, логика </a:t>
            </a:r>
            <a:r>
              <a:rPr lang="en-US" sz="2400" dirty="0" err="1">
                <a:latin typeface="Roboto" panose="02000000000000000000" pitchFamily="2" charset="0"/>
                <a:ea typeface="Roboto" panose="02000000000000000000" pitchFamily="2" charset="0"/>
              </a:rPr>
              <a:t>DnD</a:t>
            </a: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: </a:t>
            </a:r>
            <a:r>
              <a:rPr lang="en-US" sz="2400" dirty="0" err="1">
                <a:latin typeface="Roboto" panose="02000000000000000000" pitchFamily="2" charset="0"/>
                <a:ea typeface="Roboto" panose="02000000000000000000" pitchFamily="2" charset="0"/>
              </a:rPr>
              <a:t>mousedown</a:t>
            </a: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-&gt;</a:t>
            </a:r>
            <a:r>
              <a:rPr lang="en-US" sz="2400" dirty="0" err="1">
                <a:latin typeface="Roboto" panose="02000000000000000000" pitchFamily="2" charset="0"/>
                <a:ea typeface="Roboto" panose="02000000000000000000" pitchFamily="2" charset="0"/>
              </a:rPr>
              <a:t>mousemove|mouseup</a:t>
            </a:r>
            <a:endParaRPr lang="en-US" sz="24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Или написание парсера синтаксиса некоторого языка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E05BF5E-21F2-A45C-1DE8-AFA2CA45F7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7191" y="4551680"/>
            <a:ext cx="1324661" cy="187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1752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F3C30E-46F6-6CF3-947E-EF6CDCBFCA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9CA2F0-09F6-11A2-2045-7B3C0B3F5D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505" y="2775450"/>
            <a:ext cx="3739341" cy="1330839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Нам</a:t>
            </a:r>
            <a:r>
              <a:rPr lang="en-US" sz="3200" kern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 </a:t>
            </a:r>
            <a:r>
              <a:rPr lang="en-US" sz="3200" kern="12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нужно</a:t>
            </a:r>
            <a:r>
              <a:rPr lang="en-US" sz="3200" kern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 </a:t>
            </a:r>
            <a:r>
              <a:rPr lang="en-US" sz="3200" kern="12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как</a:t>
            </a:r>
            <a:r>
              <a:rPr lang="en-US" sz="3200" kern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 </a:t>
            </a:r>
            <a:r>
              <a:rPr lang="en-US" sz="3200" kern="12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то</a:t>
            </a:r>
            <a:r>
              <a:rPr lang="en-US" sz="3200" kern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 </a:t>
            </a:r>
            <a:r>
              <a:rPr lang="en-US" sz="3200" kern="12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сохранять</a:t>
            </a:r>
            <a:r>
              <a:rPr lang="en-US" sz="3200" kern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 </a:t>
            </a:r>
            <a:r>
              <a:rPr lang="en-US" sz="3200" kern="12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позицию</a:t>
            </a:r>
            <a:r>
              <a:rPr lang="en-US" sz="3200" kern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 в </a:t>
            </a:r>
            <a:r>
              <a:rPr lang="en-US" sz="3200" kern="12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тексте</a:t>
            </a:r>
            <a:endParaRPr lang="en-US" sz="3200" kern="12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Calibri" panose="020F0502020204030204" pitchFamily="34" charset="0"/>
            </a:endParaRPr>
          </a:p>
        </p:txBody>
      </p:sp>
      <p:pic>
        <p:nvPicPr>
          <p:cNvPr id="4098" name="Picture 2" descr="Picture background">
            <a:extLst>
              <a:ext uri="{FF2B5EF4-FFF2-40B4-BE49-F238E27FC236}">
                <a16:creationId xmlns:a16="http://schemas.microsoft.com/office/drawing/2014/main" id="{36F9BF93-7D96-E804-E210-8D20DD1A0E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535"/>
          <a:stretch/>
        </p:blipFill>
        <p:spPr bwMode="auto">
          <a:xfrm>
            <a:off x="6609616" y="791707"/>
            <a:ext cx="3425606" cy="3064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Номер слайда 3">
            <a:extLst>
              <a:ext uri="{FF2B5EF4-FFF2-40B4-BE49-F238E27FC236}">
                <a16:creationId xmlns:a16="http://schemas.microsoft.com/office/drawing/2014/main" id="{A64DE907-7AF4-B630-E233-CF4B3C06C6BB}"/>
              </a:ext>
            </a:extLst>
          </p:cNvPr>
          <p:cNvSpPr txBox="1">
            <a:spLocks/>
          </p:cNvSpPr>
          <p:nvPr/>
        </p:nvSpPr>
        <p:spPr>
          <a:xfrm>
            <a:off x="8322419" y="6356350"/>
            <a:ext cx="3319056" cy="365125"/>
          </a:xfrm>
          <a:prstGeom prst="rect">
            <a:avLst/>
          </a:prstGeom>
        </p:spPr>
        <p:txBody>
          <a:bodyPr vert="horz" lIns="45720" tIns="22860" rIns="45720" bIns="22860" rtlCol="0" anchor="ctr">
            <a:norm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457200">
              <a:spcAft>
                <a:spcPts val="300"/>
              </a:spcAft>
              <a:defRPr/>
            </a:pPr>
            <a:fld id="{741C03D3-FA44-40EC-9A21-1FC4FEA3E22E}" type="slidenum">
              <a:rPr lang="en-US" sz="1200" smtClean="0">
                <a:solidFill>
                  <a:schemeClr val="bg1">
                    <a:lumMod val="65000"/>
                  </a:schemeClr>
                </a:solidFill>
                <a:latin typeface="Calibri" panose="020F0502020204030204"/>
              </a:rPr>
              <a:pPr algn="r" defTabSz="457200">
                <a:spcAft>
                  <a:spcPts val="300"/>
                </a:spcAft>
                <a:defRPr/>
              </a:pPr>
              <a:t>30</a:t>
            </a:fld>
            <a:endParaRPr lang="en-US" sz="1200" dirty="0">
              <a:solidFill>
                <a:schemeClr val="bg1">
                  <a:lumMod val="65000"/>
                </a:schemeClr>
              </a:solidFill>
              <a:latin typeface="Calibri" panose="020F0502020204030204"/>
            </a:endParaRPr>
          </a:p>
        </p:txBody>
      </p:sp>
      <p:sp>
        <p:nvSpPr>
          <p:cNvPr id="9" name="Объект 2">
            <a:extLst>
              <a:ext uri="{FF2B5EF4-FFF2-40B4-BE49-F238E27FC236}">
                <a16:creationId xmlns:a16="http://schemas.microsoft.com/office/drawing/2014/main" id="{B154FE6C-0C8B-2DBD-1D02-293E92DD79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00000" y="4311502"/>
            <a:ext cx="5854035" cy="1355653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8800" dirty="0">
                <a:highlight>
                  <a:srgbClr val="FFFF00"/>
                </a:highlight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-</a:t>
            </a:r>
            <a:r>
              <a:rPr lang="en-US" sz="8800" dirty="0">
                <a:highlight>
                  <a:srgbClr val="00FF00"/>
                </a:highlight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13</a:t>
            </a:r>
            <a:r>
              <a:rPr lang="en-US" sz="8800" dirty="0">
                <a:highlight>
                  <a:srgbClr val="FF00FF"/>
                </a:highlight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.764</a:t>
            </a:r>
            <a:r>
              <a:rPr lang="en-US" sz="8800" dirty="0">
                <a:highlight>
                  <a:srgbClr val="FF0000"/>
                </a:highlight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E-10</a:t>
            </a:r>
            <a:endParaRPr lang="ru-RU" sz="8800" dirty="0">
              <a:highlight>
                <a:srgbClr val="FF0000"/>
              </a:highlight>
              <a:latin typeface="Roboto" panose="02000000000000000000" pitchFamily="2" charset="0"/>
              <a:ea typeface="Roboto" panose="02000000000000000000" pitchFamily="2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7339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F3C30E-46F6-6CF3-947E-EF6CDCBFCA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9CA2F0-09F6-11A2-2045-7B3C0B3F5D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13" y="3752849"/>
            <a:ext cx="3290887" cy="2452687"/>
          </a:xfrm>
        </p:spPr>
        <p:txBody>
          <a:bodyPr anchor="ctr">
            <a:normAutofit/>
          </a:bodyPr>
          <a:lstStyle/>
          <a:p>
            <a:r>
              <a:rPr lang="ru-RU" sz="3600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Нам нужен «</a:t>
            </a:r>
            <a:r>
              <a:rPr lang="ru-RU" sz="3600" dirty="0" err="1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конвеер</a:t>
            </a:r>
            <a:r>
              <a:rPr lang="ru-RU" sz="3600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» парсеров</a:t>
            </a:r>
          </a:p>
        </p:txBody>
      </p:sp>
      <p:pic>
        <p:nvPicPr>
          <p:cNvPr id="5" name="Рисунок 4" descr="Изображение выглядит как зарисовка&#10;&#10;Автоматически созданное описание">
            <a:extLst>
              <a:ext uri="{FF2B5EF4-FFF2-40B4-BE49-F238E27FC236}">
                <a16:creationId xmlns:a16="http://schemas.microsoft.com/office/drawing/2014/main" id="{B1D59979-5C77-008C-5265-AA49DBA87D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43" r="1" b="1"/>
          <a:stretch/>
        </p:blipFill>
        <p:spPr>
          <a:xfrm>
            <a:off x="20" y="10"/>
            <a:ext cx="12191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D2F54BE9-9B48-271B-8846-1F2A7C3EC1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3982" y="3752850"/>
            <a:ext cx="7485413" cy="2452687"/>
          </a:xfrm>
        </p:spPr>
        <p:txBody>
          <a:bodyPr anchor="ctr">
            <a:noAutofit/>
          </a:bodyPr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Для написания грамматики нам потребуется множество таких парсеров</a:t>
            </a:r>
          </a:p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Нам нужно будет их как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-</a:t>
            </a: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то комбинировать между собой</a:t>
            </a:r>
          </a:p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Интерфейс итератора позволяет очень просто выстраивать композиции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240EC33-EB4A-FBD7-8283-B8B590AAFA11}"/>
              </a:ext>
            </a:extLst>
          </p:cNvPr>
          <p:cNvSpPr txBox="1">
            <a:spLocks/>
          </p:cNvSpPr>
          <p:nvPr/>
        </p:nvSpPr>
        <p:spPr>
          <a:xfrm>
            <a:off x="8322419" y="6356350"/>
            <a:ext cx="3319056" cy="365125"/>
          </a:xfrm>
          <a:prstGeom prst="rect">
            <a:avLst/>
          </a:prstGeom>
        </p:spPr>
        <p:txBody>
          <a:bodyPr vert="horz" lIns="45720" tIns="22860" rIns="45720" bIns="22860" rtlCol="0" anchor="ctr">
            <a:norm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457200">
              <a:spcAft>
                <a:spcPts val="300"/>
              </a:spcAft>
              <a:defRPr/>
            </a:pPr>
            <a:fld id="{741C03D3-FA44-40EC-9A21-1FC4FEA3E22E}" type="slidenum">
              <a:rPr lang="en-US" sz="1200" smtClean="0">
                <a:solidFill>
                  <a:schemeClr val="bg1">
                    <a:lumMod val="65000"/>
                  </a:schemeClr>
                </a:solidFill>
                <a:latin typeface="Calibri" panose="020F0502020204030204"/>
              </a:rPr>
              <a:pPr algn="r" defTabSz="457200">
                <a:spcAft>
                  <a:spcPts val="300"/>
                </a:spcAft>
                <a:defRPr/>
              </a:pPr>
              <a:t>31</a:t>
            </a:fld>
            <a:endParaRPr lang="en-US" sz="1200" dirty="0">
              <a:solidFill>
                <a:schemeClr val="bg1">
                  <a:lumMod val="65000"/>
                </a:scheme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119784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231B94-EF6A-94B4-306F-4B3E72960C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0243F9-D5A5-B4D0-C2E7-F398CD7CC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861237"/>
            <a:ext cx="5369244" cy="750246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Опишем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фабрику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 tag</a:t>
            </a: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E7ADA5A7-1F50-A0C9-9300-71781985A8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4868" y="2580443"/>
            <a:ext cx="7120270" cy="341632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interface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ParserOptions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&lt;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latin typeface="JetBrains Mono"/>
              </a:rPr>
              <a:t>T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unknown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&gt; {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token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?: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string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7A7A43"/>
                </a:solidFill>
                <a:effectLst/>
                <a:latin typeface="JetBrains Mono"/>
              </a:rPr>
              <a:t>tokenValue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?(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unknown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):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latin typeface="JetBrains Mono"/>
              </a:rPr>
              <a:t>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}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altLang="ru-RU" sz="2400" dirty="0">
                <a:solidFill>
                  <a:srgbClr val="0033B3"/>
                </a:solidFill>
                <a:latin typeface="JetBrains Mono"/>
              </a:rPr>
              <a:t>type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&lt;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latin typeface="JetBrains Mono"/>
              </a:rPr>
              <a:t>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&gt;</a:t>
            </a:r>
            <a:r>
              <a:rPr kumimoji="0" lang="en-US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=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endParaRPr kumimoji="0" lang="en-US" altLang="ru-RU" sz="2400" b="0" i="0" u="none" strike="noStrike" cap="none" normalizeH="0" baseline="0" dirty="0">
              <a:ln>
                <a:noFill/>
              </a:ln>
              <a:solidFill>
                <a:srgbClr val="080808"/>
              </a:solidFill>
              <a:effectLst/>
              <a:latin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ru-RU" sz="2400" dirty="0">
                <a:solidFill>
                  <a:srgbClr val="080808"/>
                </a:solidFill>
                <a:latin typeface="JetBrains Mono"/>
              </a:rPr>
              <a:t> 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template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string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|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RegExp</a:t>
            </a:r>
            <a:r>
              <a:rPr lang="en-US" altLang="ru-RU" sz="2400" dirty="0">
                <a:solidFill>
                  <a:srgbClr val="080808"/>
                </a:solidFill>
                <a:latin typeface="JetBrains Mono"/>
              </a:rPr>
              <a:t> | </a:t>
            </a:r>
            <a:r>
              <a:rPr lang="en-US" altLang="ru-RU" sz="2400" dirty="0" err="1">
                <a:solidFill>
                  <a:srgbClr val="080808"/>
                </a:solidFill>
                <a:latin typeface="JetBrains Mono"/>
              </a:rPr>
              <a:t>Iterable</a:t>
            </a:r>
            <a:r>
              <a:rPr lang="en-US" altLang="ru-RU" sz="2400" dirty="0">
                <a:solidFill>
                  <a:srgbClr val="080808"/>
                </a:solidFill>
                <a:latin typeface="JetBrains Mono"/>
              </a:rPr>
              <a:t>&lt;</a:t>
            </a:r>
            <a:r>
              <a:rPr lang="en-US" altLang="ru-RU" sz="2400" dirty="0">
                <a:solidFill>
                  <a:srgbClr val="0033B3"/>
                </a:solidFill>
                <a:latin typeface="JetBrains Mono"/>
              </a:rPr>
              <a:t>s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tring</a:t>
            </a:r>
            <a:r>
              <a:rPr lang="en-US" altLang="ru-RU" sz="2400" dirty="0">
                <a:solidFill>
                  <a:srgbClr val="080808"/>
                </a:solidFill>
                <a:latin typeface="JetBrains Mono"/>
              </a:rPr>
              <a:t> | </a:t>
            </a:r>
            <a:r>
              <a:rPr lang="en-US" altLang="ru-RU" sz="2400" dirty="0" err="1">
                <a:solidFill>
                  <a:srgbClr val="080808"/>
                </a:solidFill>
                <a:latin typeface="JetBrains Mono"/>
              </a:rPr>
              <a:t>RegExp</a:t>
            </a:r>
            <a:r>
              <a:rPr lang="en-US" altLang="ru-RU" sz="2400" dirty="0">
                <a:solidFill>
                  <a:srgbClr val="080808"/>
                </a:solidFill>
                <a:latin typeface="JetBrains Mono"/>
              </a:rPr>
              <a:t>&gt;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endParaRPr kumimoji="0" lang="en-US" altLang="ru-RU" sz="2400" b="0" i="0" u="none" strike="noStrike" cap="none" normalizeH="0" baseline="0" dirty="0">
              <a:ln>
                <a:noFill/>
              </a:ln>
              <a:solidFill>
                <a:srgbClr val="080808"/>
              </a:solidFill>
              <a:effectLst/>
              <a:latin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ru-RU" sz="2400" dirty="0">
                <a:solidFill>
                  <a:srgbClr val="080808"/>
                </a:solidFill>
                <a:latin typeface="JetBrains Mono"/>
              </a:rPr>
              <a:t> 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opts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?: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ParserOptions</a:t>
            </a:r>
            <a:endParaRPr kumimoji="0" lang="en-US" altLang="ru-RU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</a:t>
            </a:r>
            <a:r>
              <a:rPr kumimoji="0" lang="en-US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=&gt;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Parser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&lt;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latin typeface="JetBrains Mono"/>
              </a:rPr>
              <a:t>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&gt;</a:t>
            </a:r>
            <a:r>
              <a:rPr kumimoji="0" lang="en-US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;</a:t>
            </a:r>
            <a:endParaRPr kumimoji="0" lang="ru-RU" altLang="ru-RU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Рисунок 5" descr="Изображение выглядит как небо, облако, на открытом воздухе, строительство&#10;&#10;Автоматически созданное описание">
            <a:extLst>
              <a:ext uri="{FF2B5EF4-FFF2-40B4-BE49-F238E27FC236}">
                <a16:creationId xmlns:a16="http://schemas.microsoft.com/office/drawing/2014/main" id="{F39E1ECB-6F9B-3C16-4800-06DA5B65114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84" r="29540" b="-1"/>
          <a:stretch/>
        </p:blipFill>
        <p:spPr>
          <a:xfrm>
            <a:off x="7388163" y="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3" name="Номер слайда 3">
            <a:extLst>
              <a:ext uri="{FF2B5EF4-FFF2-40B4-BE49-F238E27FC236}">
                <a16:creationId xmlns:a16="http://schemas.microsoft.com/office/drawing/2014/main" id="{CB7AC038-7B72-AEBA-C954-ABBEB71F1F1D}"/>
              </a:ext>
            </a:extLst>
          </p:cNvPr>
          <p:cNvSpPr txBox="1">
            <a:spLocks/>
          </p:cNvSpPr>
          <p:nvPr/>
        </p:nvSpPr>
        <p:spPr>
          <a:xfrm>
            <a:off x="8322419" y="6356350"/>
            <a:ext cx="3319056" cy="365125"/>
          </a:xfrm>
          <a:prstGeom prst="rect">
            <a:avLst/>
          </a:prstGeom>
        </p:spPr>
        <p:txBody>
          <a:bodyPr vert="horz" lIns="45720" tIns="22860" rIns="45720" bIns="22860" rtlCol="0" anchor="ctr">
            <a:norm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457200">
              <a:spcAft>
                <a:spcPts val="300"/>
              </a:spcAft>
              <a:defRPr/>
            </a:pPr>
            <a:fld id="{741C03D3-FA44-40EC-9A21-1FC4FEA3E22E}" type="slidenum">
              <a:rPr lang="en-US" sz="1200" smtClean="0">
                <a:solidFill>
                  <a:schemeClr val="bg1"/>
                </a:solidFill>
                <a:latin typeface="Calibri" panose="020F0502020204030204"/>
              </a:rPr>
              <a:pPr algn="r" defTabSz="457200">
                <a:spcAft>
                  <a:spcPts val="300"/>
                </a:spcAft>
                <a:defRPr/>
              </a:pPr>
              <a:t>32</a:t>
            </a:fld>
            <a:endParaRPr lang="en-US" sz="1200" dirty="0">
              <a:solidFill>
                <a:schemeClr val="bg1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6890972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231B94-EF6A-94B4-306F-4B3E72960C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0243F9-D5A5-B4D0-C2E7-F398CD7CC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861237"/>
            <a:ext cx="5369244" cy="750246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Опишем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фабрику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 tag</a:t>
            </a: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E7ADA5A7-1F50-A0C9-9300-71781985A8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4868" y="2580443"/>
            <a:ext cx="7120270" cy="341632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interface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ParserOptions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&lt;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latin typeface="JetBrains Mono"/>
              </a:rPr>
              <a:t>T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unknown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&gt; {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token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?: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string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7A7A43"/>
                </a:solidFill>
                <a:effectLst/>
                <a:latin typeface="JetBrains Mono"/>
              </a:rPr>
              <a:t>tokenValue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?(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unknown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):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latin typeface="JetBrains Mono"/>
              </a:rPr>
              <a:t>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}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altLang="ru-RU" sz="2400" dirty="0">
                <a:solidFill>
                  <a:srgbClr val="0033B3"/>
                </a:solidFill>
                <a:highlight>
                  <a:srgbClr val="FFFF00"/>
                </a:highlight>
                <a:latin typeface="JetBrains Mono"/>
              </a:rPr>
              <a:t>type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highlight>
                  <a:srgbClr val="FFFF00"/>
                </a:highlight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highlight>
                  <a:srgbClr val="FFFF00"/>
                </a:highlight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&lt;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highlight>
                  <a:srgbClr val="FFFF00"/>
                </a:highlight>
                <a:latin typeface="JetBrains Mono"/>
              </a:rPr>
              <a:t>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&gt;</a:t>
            </a:r>
            <a:r>
              <a:rPr kumimoji="0" lang="en-US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 =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(</a:t>
            </a:r>
            <a:endParaRPr kumimoji="0" lang="en-US" altLang="ru-RU" sz="2400" b="0" i="0" u="none" strike="noStrike" cap="none" normalizeH="0" baseline="0" dirty="0">
              <a:ln>
                <a:noFill/>
              </a:ln>
              <a:solidFill>
                <a:srgbClr val="080808"/>
              </a:solidFill>
              <a:effectLst/>
              <a:highlight>
                <a:srgbClr val="FFFF00"/>
              </a:highlight>
              <a:latin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ru-RU" sz="2400" dirty="0">
                <a:solidFill>
                  <a:srgbClr val="080808"/>
                </a:solidFill>
                <a:highlight>
                  <a:srgbClr val="FFFF00"/>
                </a:highlight>
                <a:latin typeface="JetBrains Mono"/>
              </a:rPr>
              <a:t> 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highlight>
                  <a:srgbClr val="FFFF00"/>
                </a:highlight>
                <a:latin typeface="JetBrains Mono"/>
              </a:rPr>
              <a:t>template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: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highlight>
                  <a:srgbClr val="FFFF00"/>
                </a:highlight>
                <a:latin typeface="JetBrains Mono"/>
              </a:rPr>
              <a:t>string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highlight>
                  <a:srgbClr val="FFFF00"/>
                </a:highlight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|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/>
              </a:rPr>
              <a:t>RegExp</a:t>
            </a:r>
            <a:r>
              <a:rPr lang="en-US" altLang="ru-RU" sz="2400" dirty="0">
                <a:solidFill>
                  <a:srgbClr val="080808"/>
                </a:solidFill>
                <a:highlight>
                  <a:srgbClr val="FFFF00"/>
                </a:highlight>
                <a:latin typeface="JetBrains Mono"/>
              </a:rPr>
              <a:t> | </a:t>
            </a:r>
            <a:r>
              <a:rPr lang="en-US" altLang="ru-RU" sz="2400" dirty="0" err="1">
                <a:solidFill>
                  <a:srgbClr val="080808"/>
                </a:solidFill>
                <a:highlight>
                  <a:srgbClr val="FFFF00"/>
                </a:highlight>
                <a:latin typeface="JetBrains Mono"/>
              </a:rPr>
              <a:t>Iterable</a:t>
            </a:r>
            <a:r>
              <a:rPr lang="en-US" altLang="ru-RU" sz="2400" dirty="0">
                <a:solidFill>
                  <a:srgbClr val="080808"/>
                </a:solidFill>
                <a:highlight>
                  <a:srgbClr val="FFFF00"/>
                </a:highlight>
                <a:latin typeface="JetBrains Mono"/>
              </a:rPr>
              <a:t>&lt;</a:t>
            </a:r>
            <a:r>
              <a:rPr lang="en-US" altLang="ru-RU" sz="2400" dirty="0">
                <a:solidFill>
                  <a:srgbClr val="0033B3"/>
                </a:solidFill>
                <a:highlight>
                  <a:srgbClr val="FFFF00"/>
                </a:highlight>
                <a:latin typeface="JetBrains Mono"/>
              </a:rPr>
              <a:t>s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highlight>
                  <a:srgbClr val="FFFF00"/>
                </a:highlight>
                <a:latin typeface="JetBrains Mono"/>
              </a:rPr>
              <a:t>tring</a:t>
            </a:r>
            <a:r>
              <a:rPr lang="en-US" altLang="ru-RU" sz="2400" dirty="0">
                <a:solidFill>
                  <a:srgbClr val="080808"/>
                </a:solidFill>
                <a:highlight>
                  <a:srgbClr val="FFFF00"/>
                </a:highlight>
                <a:latin typeface="JetBrains Mono"/>
              </a:rPr>
              <a:t> | </a:t>
            </a:r>
            <a:r>
              <a:rPr lang="en-US" altLang="ru-RU" sz="2400" dirty="0" err="1">
                <a:solidFill>
                  <a:srgbClr val="080808"/>
                </a:solidFill>
                <a:highlight>
                  <a:srgbClr val="FFFF00"/>
                </a:highlight>
                <a:latin typeface="JetBrains Mono"/>
              </a:rPr>
              <a:t>RegExp</a:t>
            </a:r>
            <a:r>
              <a:rPr lang="en-US" altLang="ru-RU" sz="2400" dirty="0">
                <a:solidFill>
                  <a:srgbClr val="080808"/>
                </a:solidFill>
                <a:highlight>
                  <a:srgbClr val="FFFF00"/>
                </a:highlight>
                <a:latin typeface="JetBrains Mono"/>
              </a:rPr>
              <a:t>&gt;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, </a:t>
            </a:r>
            <a:endParaRPr kumimoji="0" lang="en-US" altLang="ru-RU" sz="2400" b="0" i="0" u="none" strike="noStrike" cap="none" normalizeH="0" baseline="0" dirty="0">
              <a:ln>
                <a:noFill/>
              </a:ln>
              <a:solidFill>
                <a:srgbClr val="080808"/>
              </a:solidFill>
              <a:effectLst/>
              <a:highlight>
                <a:srgbClr val="FFFF00"/>
              </a:highlight>
              <a:latin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ru-RU" sz="2400" dirty="0">
                <a:solidFill>
                  <a:srgbClr val="080808"/>
                </a:solidFill>
                <a:highlight>
                  <a:srgbClr val="FFFF00"/>
                </a:highlight>
                <a:latin typeface="JetBrains Mono"/>
              </a:rPr>
              <a:t> 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highlight>
                  <a:srgbClr val="FFFF00"/>
                </a:highlight>
                <a:latin typeface="JetBrains Mono"/>
              </a:rPr>
              <a:t>opts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?: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/>
              </a:rPr>
              <a:t>ParserOptions</a:t>
            </a:r>
            <a:endParaRPr kumimoji="0" lang="en-US" altLang="ru-RU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highlight>
                <a:srgbClr val="FFFF00"/>
              </a:highlight>
              <a:latin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)</a:t>
            </a:r>
            <a:r>
              <a:rPr kumimoji="0" lang="en-US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 =&gt;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/>
              </a:rPr>
              <a:t>Parser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&lt;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highlight>
                  <a:srgbClr val="FFFF00"/>
                </a:highlight>
                <a:latin typeface="JetBrains Mono"/>
              </a:rPr>
              <a:t>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&gt;</a:t>
            </a:r>
            <a:r>
              <a:rPr kumimoji="0" lang="en-US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;</a:t>
            </a:r>
            <a:endParaRPr kumimoji="0" lang="ru-RU" altLang="ru-RU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highlight>
                <a:srgbClr val="FFFF00"/>
              </a:highlight>
              <a:latin typeface="Arial" panose="020B0604020202020204" pitchFamily="34" charset="0"/>
            </a:endParaRPr>
          </a:p>
        </p:txBody>
      </p:sp>
      <p:pic>
        <p:nvPicPr>
          <p:cNvPr id="6" name="Рисунок 5" descr="Изображение выглядит как небо, облако, на открытом воздухе, строительство&#10;&#10;Автоматически созданное описание">
            <a:extLst>
              <a:ext uri="{FF2B5EF4-FFF2-40B4-BE49-F238E27FC236}">
                <a16:creationId xmlns:a16="http://schemas.microsoft.com/office/drawing/2014/main" id="{F39E1ECB-6F9B-3C16-4800-06DA5B65114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84" r="29540" b="-1"/>
          <a:stretch/>
        </p:blipFill>
        <p:spPr>
          <a:xfrm>
            <a:off x="7388163" y="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3" name="Номер слайда 3">
            <a:extLst>
              <a:ext uri="{FF2B5EF4-FFF2-40B4-BE49-F238E27FC236}">
                <a16:creationId xmlns:a16="http://schemas.microsoft.com/office/drawing/2014/main" id="{CB7AC038-7B72-AEBA-C954-ABBEB71F1F1D}"/>
              </a:ext>
            </a:extLst>
          </p:cNvPr>
          <p:cNvSpPr txBox="1">
            <a:spLocks/>
          </p:cNvSpPr>
          <p:nvPr/>
        </p:nvSpPr>
        <p:spPr>
          <a:xfrm>
            <a:off x="8322419" y="6356350"/>
            <a:ext cx="3319056" cy="365125"/>
          </a:xfrm>
          <a:prstGeom prst="rect">
            <a:avLst/>
          </a:prstGeom>
        </p:spPr>
        <p:txBody>
          <a:bodyPr vert="horz" lIns="45720" tIns="22860" rIns="45720" bIns="22860" rtlCol="0" anchor="ctr">
            <a:norm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457200">
              <a:spcAft>
                <a:spcPts val="300"/>
              </a:spcAft>
              <a:defRPr/>
            </a:pPr>
            <a:fld id="{741C03D3-FA44-40EC-9A21-1FC4FEA3E22E}" type="slidenum">
              <a:rPr lang="en-US" sz="1200" smtClean="0">
                <a:solidFill>
                  <a:schemeClr val="bg1"/>
                </a:solidFill>
                <a:latin typeface="Calibri" panose="020F0502020204030204"/>
              </a:rPr>
              <a:pPr algn="r" defTabSz="457200">
                <a:spcAft>
                  <a:spcPts val="300"/>
                </a:spcAft>
                <a:defRPr/>
              </a:pPr>
              <a:t>33</a:t>
            </a:fld>
            <a:endParaRPr lang="en-US" sz="1200" dirty="0">
              <a:solidFill>
                <a:schemeClr val="bg1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3150423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231B94-EF6A-94B4-306F-4B3E72960C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0243F9-D5A5-B4D0-C2E7-F398CD7CC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861237"/>
            <a:ext cx="5369244" cy="750246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Опишем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фабрику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 tag</a:t>
            </a: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E7ADA5A7-1F50-A0C9-9300-71781985A8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4868" y="2580443"/>
            <a:ext cx="7120270" cy="341632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highlight>
                  <a:srgbClr val="FFFF00"/>
                </a:highlight>
                <a:latin typeface="JetBrains Mono"/>
              </a:rPr>
              <a:t>interface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highlight>
                  <a:srgbClr val="FFFF00"/>
                </a:highlight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/>
              </a:rPr>
              <a:t>ParserOptions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&lt;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highlight>
                  <a:srgbClr val="FFFF00"/>
                </a:highlight>
                <a:latin typeface="JetBrains Mono"/>
              </a:rPr>
              <a:t>T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highlight>
                  <a:srgbClr val="FFFF00"/>
                </a:highlight>
                <a:latin typeface="JetBrains Mono"/>
              </a:rPr>
              <a:t>unknown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&gt; {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 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highlight>
                  <a:srgbClr val="FFFF00"/>
                </a:highlight>
                <a:latin typeface="JetBrains Mono"/>
              </a:rPr>
              <a:t>token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?: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highlight>
                  <a:srgbClr val="FFFF00"/>
                </a:highlight>
                <a:latin typeface="JetBrains Mono"/>
              </a:rPr>
              <a:t>string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 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7A7A43"/>
                </a:solidFill>
                <a:effectLst/>
                <a:highlight>
                  <a:srgbClr val="FFFF00"/>
                </a:highlight>
                <a:latin typeface="JetBrains Mono"/>
              </a:rPr>
              <a:t>tokenValue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?(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unknown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):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highlight>
                  <a:srgbClr val="FFFF00"/>
                </a:highlight>
                <a:latin typeface="JetBrains Mono"/>
              </a:rPr>
              <a:t>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}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altLang="ru-RU" sz="2400" dirty="0">
                <a:solidFill>
                  <a:srgbClr val="0033B3"/>
                </a:solidFill>
                <a:latin typeface="JetBrains Mono"/>
              </a:rPr>
              <a:t>type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&lt;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latin typeface="JetBrains Mono"/>
              </a:rPr>
              <a:t>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&gt;</a:t>
            </a:r>
            <a:r>
              <a:rPr kumimoji="0" lang="en-US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=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endParaRPr kumimoji="0" lang="en-US" altLang="ru-RU" sz="2400" b="0" i="0" u="none" strike="noStrike" cap="none" normalizeH="0" baseline="0" dirty="0">
              <a:ln>
                <a:noFill/>
              </a:ln>
              <a:solidFill>
                <a:srgbClr val="080808"/>
              </a:solidFill>
              <a:effectLst/>
              <a:latin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ru-RU" sz="2400" dirty="0">
                <a:solidFill>
                  <a:srgbClr val="080808"/>
                </a:solidFill>
                <a:latin typeface="JetBrains Mono"/>
              </a:rPr>
              <a:t> 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template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string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|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RegExp</a:t>
            </a:r>
            <a:r>
              <a:rPr lang="en-US" altLang="ru-RU" sz="2400" dirty="0">
                <a:solidFill>
                  <a:srgbClr val="080808"/>
                </a:solidFill>
                <a:latin typeface="JetBrains Mono"/>
              </a:rPr>
              <a:t> | </a:t>
            </a:r>
            <a:r>
              <a:rPr lang="en-US" altLang="ru-RU" sz="2400" dirty="0" err="1">
                <a:solidFill>
                  <a:srgbClr val="080808"/>
                </a:solidFill>
                <a:latin typeface="JetBrains Mono"/>
              </a:rPr>
              <a:t>Iterable</a:t>
            </a:r>
            <a:r>
              <a:rPr lang="en-US" altLang="ru-RU" sz="2400" dirty="0">
                <a:solidFill>
                  <a:srgbClr val="080808"/>
                </a:solidFill>
                <a:latin typeface="JetBrains Mono"/>
              </a:rPr>
              <a:t>&lt;</a:t>
            </a:r>
            <a:r>
              <a:rPr lang="en-US" altLang="ru-RU" sz="2400" dirty="0">
                <a:solidFill>
                  <a:srgbClr val="0033B3"/>
                </a:solidFill>
                <a:latin typeface="JetBrains Mono"/>
              </a:rPr>
              <a:t>s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tring</a:t>
            </a:r>
            <a:r>
              <a:rPr lang="en-US" altLang="ru-RU" sz="2400" dirty="0">
                <a:solidFill>
                  <a:srgbClr val="080808"/>
                </a:solidFill>
                <a:latin typeface="JetBrains Mono"/>
              </a:rPr>
              <a:t> | </a:t>
            </a:r>
            <a:r>
              <a:rPr lang="en-US" altLang="ru-RU" sz="2400" dirty="0" err="1">
                <a:solidFill>
                  <a:srgbClr val="080808"/>
                </a:solidFill>
                <a:latin typeface="JetBrains Mono"/>
              </a:rPr>
              <a:t>RegExp</a:t>
            </a:r>
            <a:r>
              <a:rPr lang="en-US" altLang="ru-RU" sz="2400" dirty="0">
                <a:solidFill>
                  <a:srgbClr val="080808"/>
                </a:solidFill>
                <a:latin typeface="JetBrains Mono"/>
              </a:rPr>
              <a:t>&gt;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endParaRPr kumimoji="0" lang="en-US" altLang="ru-RU" sz="2400" b="0" i="0" u="none" strike="noStrike" cap="none" normalizeH="0" baseline="0" dirty="0">
              <a:ln>
                <a:noFill/>
              </a:ln>
              <a:solidFill>
                <a:srgbClr val="080808"/>
              </a:solidFill>
              <a:effectLst/>
              <a:latin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ru-RU" sz="2400" dirty="0">
                <a:solidFill>
                  <a:srgbClr val="080808"/>
                </a:solidFill>
                <a:latin typeface="JetBrains Mono"/>
              </a:rPr>
              <a:t> 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highlight>
                  <a:srgbClr val="FFFF00"/>
                </a:highlight>
                <a:latin typeface="JetBrains Mono"/>
              </a:rPr>
              <a:t>opts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?: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/>
              </a:rPr>
              <a:t>ParserOptions</a:t>
            </a:r>
            <a:endParaRPr kumimoji="0" lang="en-US" altLang="ru-RU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highlight>
                <a:srgbClr val="FFFF00"/>
              </a:highlight>
              <a:latin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</a:t>
            </a:r>
            <a:r>
              <a:rPr kumimoji="0" lang="en-US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=&gt;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Parser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&lt;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latin typeface="JetBrains Mono"/>
              </a:rPr>
              <a:t>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&gt;</a:t>
            </a:r>
            <a:r>
              <a:rPr kumimoji="0" lang="en-US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;</a:t>
            </a:r>
            <a:endParaRPr kumimoji="0" lang="ru-RU" altLang="ru-RU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Рисунок 5" descr="Изображение выглядит как небо, облако, на открытом воздухе, строительство&#10;&#10;Автоматически созданное описание">
            <a:extLst>
              <a:ext uri="{FF2B5EF4-FFF2-40B4-BE49-F238E27FC236}">
                <a16:creationId xmlns:a16="http://schemas.microsoft.com/office/drawing/2014/main" id="{F39E1ECB-6F9B-3C16-4800-06DA5B65114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84" r="29540" b="-1"/>
          <a:stretch/>
        </p:blipFill>
        <p:spPr>
          <a:xfrm>
            <a:off x="7388163" y="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3" name="Номер слайда 3">
            <a:extLst>
              <a:ext uri="{FF2B5EF4-FFF2-40B4-BE49-F238E27FC236}">
                <a16:creationId xmlns:a16="http://schemas.microsoft.com/office/drawing/2014/main" id="{CB7AC038-7B72-AEBA-C954-ABBEB71F1F1D}"/>
              </a:ext>
            </a:extLst>
          </p:cNvPr>
          <p:cNvSpPr txBox="1">
            <a:spLocks/>
          </p:cNvSpPr>
          <p:nvPr/>
        </p:nvSpPr>
        <p:spPr>
          <a:xfrm>
            <a:off x="8322419" y="6356350"/>
            <a:ext cx="3319056" cy="365125"/>
          </a:xfrm>
          <a:prstGeom prst="rect">
            <a:avLst/>
          </a:prstGeom>
        </p:spPr>
        <p:txBody>
          <a:bodyPr vert="horz" lIns="45720" tIns="22860" rIns="45720" bIns="22860" rtlCol="0" anchor="ctr">
            <a:norm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457200">
              <a:spcAft>
                <a:spcPts val="300"/>
              </a:spcAft>
              <a:defRPr/>
            </a:pPr>
            <a:fld id="{741C03D3-FA44-40EC-9A21-1FC4FEA3E22E}" type="slidenum">
              <a:rPr lang="en-US" sz="1200" smtClean="0">
                <a:solidFill>
                  <a:schemeClr val="bg1"/>
                </a:solidFill>
                <a:latin typeface="Calibri" panose="020F0502020204030204"/>
              </a:rPr>
              <a:pPr algn="r" defTabSz="457200">
                <a:spcAft>
                  <a:spcPts val="300"/>
                </a:spcAft>
                <a:defRPr/>
              </a:pPr>
              <a:t>34</a:t>
            </a:fld>
            <a:endParaRPr lang="en-US" sz="1200" dirty="0">
              <a:solidFill>
                <a:schemeClr val="bg1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21425313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E6D3AC-29E9-4FBB-F6C7-E9A4C07F2C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76A0D3-89C0-0741-9DAC-1B9E539A9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Приведем примеры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25750686-17EF-127A-1417-F48677E54D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0107" y="2642758"/>
            <a:ext cx="9165265" cy="224676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JetBrains Mono"/>
              </a:rPr>
              <a:t>tag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/[+-]/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)(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'+100'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 </a:t>
            </a:r>
            <a:r>
              <a:rPr kumimoji="0" lang="ru-RU" altLang="ru-RU" sz="28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JetBrains Mono"/>
              </a:rPr>
              <a:t>// [{</a:t>
            </a:r>
            <a:r>
              <a:rPr kumimoji="0" lang="ru-RU" altLang="ru-RU" sz="28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JetBrains Mono"/>
              </a:rPr>
              <a:t>type</a:t>
            </a:r>
            <a:r>
              <a:rPr kumimoji="0" lang="ru-RU" altLang="ru-RU" sz="28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JetBrains Mono"/>
              </a:rPr>
              <a:t>: '</a:t>
            </a:r>
            <a:r>
              <a:rPr kumimoji="0" lang="ru-RU" altLang="ru-RU" sz="28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JetBrains Mono"/>
              </a:rPr>
              <a:t>tag</a:t>
            </a:r>
            <a:r>
              <a:rPr kumimoji="0" lang="ru-RU" altLang="ru-RU" sz="28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JetBrains Mono"/>
              </a:rPr>
              <a:t>', </a:t>
            </a:r>
            <a:r>
              <a:rPr kumimoji="0" lang="ru-RU" altLang="ru-RU" sz="28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JetBrains Mono"/>
              </a:rPr>
              <a:t>value</a:t>
            </a:r>
            <a:r>
              <a:rPr kumimoji="0" lang="ru-RU" altLang="ru-RU" sz="28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JetBrains Mono"/>
              </a:rPr>
              <a:t>: '+'}, </a:t>
            </a:r>
            <a:r>
              <a:rPr kumimoji="0" lang="ru-RU" altLang="ru-RU" sz="28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JetBrains Mono"/>
              </a:rPr>
              <a:t>IterableIterator</a:t>
            </a:r>
            <a:r>
              <a:rPr kumimoji="0" lang="ru-RU" altLang="ru-RU" sz="28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JetBrains Mono"/>
              </a:rPr>
              <a:t>]</a:t>
            </a:r>
            <a:br>
              <a:rPr kumimoji="0" lang="ru-RU" altLang="ru-RU" sz="28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JetBrains Mono"/>
              </a:rPr>
            </a:b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JetBrains Mono"/>
              </a:rPr>
              <a:t>tag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en-US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/\d/</a:t>
            </a:r>
            <a:r>
              <a:rPr kumimoji="0" lang="en-US" altLang="ru-RU" sz="28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 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)(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'20'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    </a:t>
            </a:r>
            <a:r>
              <a:rPr kumimoji="0" lang="en-US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</a:t>
            </a:r>
            <a:r>
              <a:rPr kumimoji="0" lang="ru-RU" altLang="ru-RU" sz="28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JetBrains Mono"/>
              </a:rPr>
              <a:t>// [{</a:t>
            </a:r>
            <a:r>
              <a:rPr kumimoji="0" lang="ru-RU" altLang="ru-RU" sz="28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JetBrains Mono"/>
              </a:rPr>
              <a:t>type</a:t>
            </a:r>
            <a:r>
              <a:rPr kumimoji="0" lang="ru-RU" altLang="ru-RU" sz="28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JetBrains Mono"/>
              </a:rPr>
              <a:t>: '</a:t>
            </a:r>
            <a:r>
              <a:rPr kumimoji="0" lang="ru-RU" altLang="ru-RU" sz="28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JetBrains Mono"/>
              </a:rPr>
              <a:t>tag</a:t>
            </a:r>
            <a:r>
              <a:rPr kumimoji="0" lang="ru-RU" altLang="ru-RU" sz="28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JetBrains Mono"/>
              </a:rPr>
              <a:t>', </a:t>
            </a:r>
            <a:r>
              <a:rPr kumimoji="0" lang="ru-RU" altLang="ru-RU" sz="28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JetBrains Mono"/>
              </a:rPr>
              <a:t>value</a:t>
            </a:r>
            <a:r>
              <a:rPr kumimoji="0" lang="ru-RU" altLang="ru-RU" sz="28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JetBrains Mono"/>
              </a:rPr>
              <a:t>: '2'}, </a:t>
            </a:r>
            <a:r>
              <a:rPr kumimoji="0" lang="ru-RU" altLang="ru-RU" sz="28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JetBrains Mono"/>
              </a:rPr>
              <a:t>IterableIterator</a:t>
            </a:r>
            <a:r>
              <a:rPr kumimoji="0" lang="ru-RU" altLang="ru-RU" sz="28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JetBrains Mono"/>
              </a:rPr>
              <a:t>]</a:t>
            </a:r>
            <a:br>
              <a:rPr kumimoji="0" lang="ru-RU" altLang="ru-RU" sz="28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JetBrains Mono"/>
              </a:rPr>
            </a:br>
            <a:br>
              <a:rPr kumimoji="0" lang="ru-RU" altLang="ru-RU" sz="28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JetBrains Mono"/>
              </a:rPr>
            </a:b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JetBrains Mono"/>
              </a:rPr>
              <a:t>tag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'HEADER'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)(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'HEADER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value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JetBrains Mono"/>
              </a:rPr>
              <a:t>tag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([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'&lt;'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'&lt;'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'&lt;'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/\d/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/\d/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'&gt;'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'&gt;'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'&gt;'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])(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'&lt;&lt;&lt;42&gt;&gt;&gt;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some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text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endParaRPr kumimoji="0" lang="ru-RU" altLang="ru-RU" sz="5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Рисунок 5" descr="Изображение выглядит как зарисовка, рисунок, искусство, иллюстрация&#10;&#10;Автоматически созданное описание">
            <a:extLst>
              <a:ext uri="{FF2B5EF4-FFF2-40B4-BE49-F238E27FC236}">
                <a16:creationId xmlns:a16="http://schemas.microsoft.com/office/drawing/2014/main" id="{275B93D5-741A-2317-09CA-412C45D2A0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4791" y="3811772"/>
            <a:ext cx="2595239" cy="3046228"/>
          </a:xfrm>
          <a:prstGeom prst="rect">
            <a:avLst/>
          </a:prstGeom>
        </p:spPr>
      </p:pic>
      <p:sp>
        <p:nvSpPr>
          <p:cNvPr id="3" name="Номер слайда 3">
            <a:extLst>
              <a:ext uri="{FF2B5EF4-FFF2-40B4-BE49-F238E27FC236}">
                <a16:creationId xmlns:a16="http://schemas.microsoft.com/office/drawing/2014/main" id="{4BA7E281-714A-1078-F861-3DAA77BABBEC}"/>
              </a:ext>
            </a:extLst>
          </p:cNvPr>
          <p:cNvSpPr txBox="1">
            <a:spLocks/>
          </p:cNvSpPr>
          <p:nvPr/>
        </p:nvSpPr>
        <p:spPr>
          <a:xfrm>
            <a:off x="8322419" y="6356350"/>
            <a:ext cx="3319056" cy="365125"/>
          </a:xfrm>
          <a:prstGeom prst="rect">
            <a:avLst/>
          </a:prstGeom>
        </p:spPr>
        <p:txBody>
          <a:bodyPr vert="horz" lIns="45720" tIns="22860" rIns="45720" bIns="22860" rtlCol="0" anchor="ctr">
            <a:norm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457200">
              <a:spcAft>
                <a:spcPts val="300"/>
              </a:spcAft>
              <a:defRPr/>
            </a:pPr>
            <a:fld id="{741C03D3-FA44-40EC-9A21-1FC4FEA3E22E}" type="slidenum">
              <a:rPr lang="en-US" sz="1200" smtClean="0">
                <a:solidFill>
                  <a:schemeClr val="bg1">
                    <a:lumMod val="65000"/>
                  </a:schemeClr>
                </a:solidFill>
                <a:latin typeface="Calibri" panose="020F0502020204030204"/>
              </a:rPr>
              <a:pPr algn="r" defTabSz="457200">
                <a:spcAft>
                  <a:spcPts val="300"/>
                </a:spcAft>
                <a:defRPr/>
              </a:pPr>
              <a:t>35</a:t>
            </a:fld>
            <a:endParaRPr lang="en-US" sz="1200" dirty="0">
              <a:solidFill>
                <a:schemeClr val="bg1">
                  <a:lumMod val="65000"/>
                </a:scheme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69646322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D34D0A-2DE2-B9B9-0F65-ADD56427D1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0072DD-196D-4501-24A3-C3731E83FF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ru-RU" dirty="0" err="1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Порефлексируем</a:t>
            </a:r>
            <a:endParaRPr lang="ru-RU" dirty="0">
              <a:latin typeface="Roboto" panose="02000000000000000000" pitchFamily="2" charset="0"/>
              <a:ea typeface="Roboto" panose="02000000000000000000" pitchFamily="2" charset="0"/>
              <a:cs typeface="Calibri" panose="020F050202020403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6AE747F-C2C9-EB71-2471-8B403670A2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297"/>
            <a:ext cx="5124586" cy="3843666"/>
          </a:xfrm>
        </p:spPr>
        <p:txBody>
          <a:bodyPr>
            <a:normAutofit/>
          </a:bodyPr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Результатом 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tag </a:t>
            </a: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является функция парсер</a:t>
            </a:r>
          </a:p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Функция парсер принимает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Iterable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 </a:t>
            </a: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строк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  <a:cs typeface="Calibri" panose="020F0502020204030204" pitchFamily="34" charset="0"/>
            </a:endParaRPr>
          </a:p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И возвращает кортеж</a:t>
            </a:r>
          </a:p>
          <a:p>
            <a:r>
              <a:rPr lang="ru-RU" dirty="0" err="1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Распарешенная</a:t>
            </a: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 сущность </a:t>
            </a:r>
            <a:b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</a:b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и итератор</a:t>
            </a:r>
          </a:p>
        </p:txBody>
      </p:sp>
      <p:pic>
        <p:nvPicPr>
          <p:cNvPr id="5" name="Рисунок 4" descr="Изображение выглядит как небо, силуэт, Заднее освещение, пляж&#10;&#10;Автоматически созданное описание">
            <a:extLst>
              <a:ext uri="{FF2B5EF4-FFF2-40B4-BE49-F238E27FC236}">
                <a16:creationId xmlns:a16="http://schemas.microsoft.com/office/drawing/2014/main" id="{D11BC868-3EBE-8134-6D89-21AA8EA4055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33" r="17111" b="-1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1D5254E-967A-31C1-A153-2D6880DBAEAB}"/>
              </a:ext>
            </a:extLst>
          </p:cNvPr>
          <p:cNvSpPr txBox="1">
            <a:spLocks/>
          </p:cNvSpPr>
          <p:nvPr/>
        </p:nvSpPr>
        <p:spPr>
          <a:xfrm>
            <a:off x="8322419" y="6356350"/>
            <a:ext cx="3319056" cy="365125"/>
          </a:xfrm>
          <a:prstGeom prst="rect">
            <a:avLst/>
          </a:prstGeom>
        </p:spPr>
        <p:txBody>
          <a:bodyPr vert="horz" lIns="45720" tIns="22860" rIns="45720" bIns="22860" rtlCol="0" anchor="ctr">
            <a:norm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457200">
              <a:spcAft>
                <a:spcPts val="300"/>
              </a:spcAft>
              <a:defRPr/>
            </a:pPr>
            <a:fld id="{741C03D3-FA44-40EC-9A21-1FC4FEA3E22E}" type="slidenum">
              <a:rPr lang="en-US" sz="1200" smtClean="0">
                <a:solidFill>
                  <a:schemeClr val="bg1"/>
                </a:solidFill>
                <a:latin typeface="Calibri" panose="020F0502020204030204"/>
              </a:rPr>
              <a:pPr algn="r" defTabSz="457200">
                <a:spcAft>
                  <a:spcPts val="300"/>
                </a:spcAft>
                <a:defRPr/>
              </a:pPr>
              <a:t>36</a:t>
            </a:fld>
            <a:endParaRPr lang="en-US" sz="1200" dirty="0">
              <a:solidFill>
                <a:schemeClr val="bg1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979792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4006E8-B952-C442-0EC5-AE08A3AD91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EA9FEB4-D341-05FA-7F46-4E711025D2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3467"/>
            <a:ext cx="7396975" cy="1800526"/>
          </a:xfrm>
        </p:spPr>
        <p:txBody>
          <a:bodyPr>
            <a:normAutofit/>
          </a:bodyPr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Но хватит ли нам только 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tag</a:t>
            </a: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23E1DC2-470B-9DCB-5D8F-C75BDA12E1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47814"/>
            <a:ext cx="5482855" cy="4233254"/>
          </a:xfrm>
        </p:spPr>
        <p:txBody>
          <a:bodyPr>
            <a:noAutofit/>
          </a:bodyPr>
          <a:lstStyle/>
          <a:p>
            <a:r>
              <a:rPr lang="ru-RU" sz="2000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Нет, нам нужно уметь объединять парсеры в последовательности</a:t>
            </a:r>
          </a:p>
          <a:p>
            <a:r>
              <a:rPr lang="ru-RU" sz="2000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Нам нужно уметь повторять </a:t>
            </a:r>
            <a:r>
              <a:rPr lang="ru-RU" sz="2000" dirty="0" err="1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парсинг</a:t>
            </a:r>
            <a:r>
              <a:rPr lang="ru-RU" sz="2000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 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N </a:t>
            </a:r>
            <a:r>
              <a:rPr lang="ru-RU" sz="2000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раз до выполнения условия</a:t>
            </a:r>
          </a:p>
          <a:p>
            <a:r>
              <a:rPr lang="ru-RU" sz="2000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Нам нужно научиться делать </a:t>
            </a:r>
            <a:r>
              <a:rPr lang="ru-RU" sz="2000" dirty="0" err="1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парсинг</a:t>
            </a:r>
            <a:r>
              <a:rPr lang="ru-RU" sz="2000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 опциональным</a:t>
            </a:r>
          </a:p>
          <a:p>
            <a:r>
              <a:rPr lang="ru-RU" sz="2000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Нам нужно уметь выбирать подходящий парсер из нескольких</a:t>
            </a:r>
          </a:p>
          <a:p>
            <a:r>
              <a:rPr lang="ru-RU" sz="2000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Нам нужны </a:t>
            </a:r>
            <a:r>
              <a:rPr lang="ru-RU" sz="2000" dirty="0" err="1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парсерные</a:t>
            </a:r>
            <a:r>
              <a:rPr lang="ru-RU" sz="2000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 комбинаторы!</a:t>
            </a:r>
          </a:p>
        </p:txBody>
      </p:sp>
      <p:pic>
        <p:nvPicPr>
          <p:cNvPr id="5" name="Рисунок 4" descr="Изображение выглядит как Вымышленный персонаж, мультфильм, Бэтмен, Анимация&#10;&#10;Автоматически созданное описание">
            <a:extLst>
              <a:ext uri="{FF2B5EF4-FFF2-40B4-BE49-F238E27FC236}">
                <a16:creationId xmlns:a16="http://schemas.microsoft.com/office/drawing/2014/main" id="{420D9EA5-9674-C692-5BF3-9A91BEFA92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0986" y="2352473"/>
            <a:ext cx="4747547" cy="2670495"/>
          </a:xfrm>
          <a:prstGeom prst="rect">
            <a:avLst/>
          </a:prstGeom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D83C16E-C1AC-B03D-F1D7-BF2D93B39DFA}"/>
              </a:ext>
            </a:extLst>
          </p:cNvPr>
          <p:cNvSpPr txBox="1">
            <a:spLocks/>
          </p:cNvSpPr>
          <p:nvPr/>
        </p:nvSpPr>
        <p:spPr>
          <a:xfrm>
            <a:off x="8322419" y="6356350"/>
            <a:ext cx="3319056" cy="365125"/>
          </a:xfrm>
          <a:prstGeom prst="rect">
            <a:avLst/>
          </a:prstGeom>
        </p:spPr>
        <p:txBody>
          <a:bodyPr vert="horz" lIns="45720" tIns="22860" rIns="45720" bIns="22860" rtlCol="0" anchor="ctr">
            <a:norm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457200">
              <a:spcAft>
                <a:spcPts val="300"/>
              </a:spcAft>
              <a:defRPr/>
            </a:pPr>
            <a:fld id="{741C03D3-FA44-40EC-9A21-1FC4FEA3E22E}" type="slidenum">
              <a:rPr lang="en-US" sz="1200" smtClean="0">
                <a:solidFill>
                  <a:schemeClr val="bg1">
                    <a:lumMod val="65000"/>
                  </a:schemeClr>
                </a:solidFill>
                <a:latin typeface="Calibri" panose="020F0502020204030204"/>
              </a:rPr>
              <a:pPr algn="r" defTabSz="457200">
                <a:spcAft>
                  <a:spcPts val="300"/>
                </a:spcAft>
                <a:defRPr/>
              </a:pPr>
              <a:t>37</a:t>
            </a:fld>
            <a:endParaRPr lang="en-US" sz="1200" dirty="0">
              <a:solidFill>
                <a:schemeClr val="bg1">
                  <a:lumMod val="65000"/>
                </a:scheme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329770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B270C9-B789-4D3E-F45D-512A305925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0CA857-8A19-DCBA-C97F-7001D80C0F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391014" cy="1807305"/>
          </a:xfrm>
        </p:spPr>
        <p:txBody>
          <a:bodyPr>
            <a:normAutofit/>
          </a:bodyPr>
          <a:lstStyle/>
          <a:p>
            <a:r>
              <a:rPr lang="ru-RU" sz="4100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Комбинатор последовательности – </a:t>
            </a:r>
            <a:r>
              <a:rPr lang="en-US" sz="4100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seq</a:t>
            </a:r>
            <a:endParaRPr lang="ru-RU" sz="4100" dirty="0">
              <a:latin typeface="Roboto" panose="02000000000000000000" pitchFamily="2" charset="0"/>
              <a:ea typeface="Roboto" panose="02000000000000000000" pitchFamily="2" charset="0"/>
              <a:cs typeface="Calibri" panose="020F050202020403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101ACDD-A4C9-0C01-0B4F-87D8A7C8D2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297"/>
            <a:ext cx="4742514" cy="3843666"/>
          </a:xfrm>
        </p:spPr>
        <p:txBody>
          <a:bodyPr>
            <a:normAutofit lnSpcReduction="10000"/>
          </a:bodyPr>
          <a:lstStyle/>
          <a:p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Это будет функция высшего порядка принимающая множество функций-парсеров</a:t>
            </a:r>
          </a:p>
          <a:p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И возвращающая новый парсер</a:t>
            </a:r>
          </a:p>
          <a:p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Который по очереди выполняет заданные парсеры</a:t>
            </a:r>
          </a:p>
          <a:p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И передает возвращаемые значения от одного к другому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58602DC-E079-A54B-6482-E4E506F15B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90" r="18420"/>
          <a:stretch/>
        </p:blipFill>
        <p:spPr bwMode="auto"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CFBD57C-AFEE-FDE4-357A-87AE7217B882}"/>
              </a:ext>
            </a:extLst>
          </p:cNvPr>
          <p:cNvSpPr txBox="1">
            <a:spLocks/>
          </p:cNvSpPr>
          <p:nvPr/>
        </p:nvSpPr>
        <p:spPr>
          <a:xfrm>
            <a:off x="8322419" y="6356350"/>
            <a:ext cx="3319056" cy="365125"/>
          </a:xfrm>
          <a:prstGeom prst="rect">
            <a:avLst/>
          </a:prstGeom>
        </p:spPr>
        <p:txBody>
          <a:bodyPr vert="horz" lIns="45720" tIns="22860" rIns="45720" bIns="22860" rtlCol="0" anchor="ctr">
            <a:norm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457200">
              <a:spcAft>
                <a:spcPts val="300"/>
              </a:spcAft>
              <a:defRPr/>
            </a:pPr>
            <a:fld id="{741C03D3-FA44-40EC-9A21-1FC4FEA3E22E}" type="slidenum">
              <a:rPr lang="en-US" sz="1200" smtClean="0">
                <a:solidFill>
                  <a:schemeClr val="bg1"/>
                </a:solidFill>
                <a:latin typeface="Calibri" panose="020F0502020204030204"/>
              </a:rPr>
              <a:pPr algn="r" defTabSz="457200">
                <a:spcAft>
                  <a:spcPts val="300"/>
                </a:spcAft>
                <a:defRPr/>
              </a:pPr>
              <a:t>38</a:t>
            </a:fld>
            <a:endParaRPr lang="en-US" sz="1200" dirty="0">
              <a:solidFill>
                <a:schemeClr val="bg1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995568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23A5BB-6312-3271-5900-76179A8E50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B9912B-FE9E-A5EF-9007-8152E5628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961" y="925033"/>
            <a:ext cx="5796515" cy="70240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Опишем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его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сигнатуру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  <a:cs typeface="Calibri" panose="020F0502020204030204" pitchFamily="34" charset="0"/>
            </a:endParaRP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18112DAF-BE54-2FB6-13F7-38729A7E440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90" r="22886"/>
          <a:stretch/>
        </p:blipFill>
        <p:spPr bwMode="auto"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1">
            <a:extLst>
              <a:ext uri="{FF2B5EF4-FFF2-40B4-BE49-F238E27FC236}">
                <a16:creationId xmlns:a16="http://schemas.microsoft.com/office/drawing/2014/main" id="{2B09656B-3A3C-DEFB-3CFF-DC3F476527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9651" y="2182278"/>
            <a:ext cx="5796516" cy="304698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function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&lt;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latin typeface="JetBrains Mono"/>
              </a:rPr>
              <a:t>T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unknown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latin typeface="JetBrains Mono"/>
              </a:rPr>
              <a:t>R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unknown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&gt;(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...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parsers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Parser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[]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):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Parser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&lt;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latin typeface="JetBrains Mono"/>
              </a:rPr>
              <a:t>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latin typeface="JetBrains Mono"/>
              </a:rPr>
              <a:t>R</a:t>
            </a:r>
            <a:r>
              <a:rPr kumimoji="0" lang="en-US" altLang="ru-RU" sz="24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latin typeface="JetBrains Mono"/>
              </a:rPr>
              <a:t>[]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&gt;;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function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&lt;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latin typeface="JetBrains Mono"/>
              </a:rPr>
              <a:t>T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unknown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latin typeface="JetBrains Mono"/>
              </a:rPr>
              <a:t>R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unknown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&gt;(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opts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ParserOptions</a:t>
            </a:r>
            <a:r>
              <a:rPr kumimoji="0" lang="en-US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&lt;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latin typeface="JetBrains Mono"/>
              </a:rPr>
              <a:t>R</a:t>
            </a:r>
            <a:r>
              <a:rPr kumimoji="0" lang="en-US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&gt;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...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parsers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Parser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[]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):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Parser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&lt;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latin typeface="JetBrains Mono"/>
              </a:rPr>
              <a:t>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latin typeface="JetBrains Mono"/>
              </a:rPr>
              <a:t>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&gt;;</a:t>
            </a:r>
            <a:endParaRPr kumimoji="0" lang="ru-RU" altLang="ru-RU" sz="4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F04E14C-4AE1-5984-658C-3775F772BE24}"/>
              </a:ext>
            </a:extLst>
          </p:cNvPr>
          <p:cNvSpPr txBox="1">
            <a:spLocks/>
          </p:cNvSpPr>
          <p:nvPr/>
        </p:nvSpPr>
        <p:spPr>
          <a:xfrm>
            <a:off x="8322419" y="6356350"/>
            <a:ext cx="3319056" cy="365125"/>
          </a:xfrm>
          <a:prstGeom prst="rect">
            <a:avLst/>
          </a:prstGeom>
        </p:spPr>
        <p:txBody>
          <a:bodyPr vert="horz" lIns="45720" tIns="22860" rIns="45720" bIns="22860" rtlCol="0" anchor="ctr">
            <a:norm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457200">
              <a:spcAft>
                <a:spcPts val="300"/>
              </a:spcAft>
              <a:defRPr/>
            </a:pPr>
            <a:fld id="{741C03D3-FA44-40EC-9A21-1FC4FEA3E22E}" type="slidenum">
              <a:rPr lang="en-US" sz="1200" smtClean="0">
                <a:solidFill>
                  <a:schemeClr val="bg1">
                    <a:lumMod val="65000"/>
                  </a:schemeClr>
                </a:solidFill>
                <a:latin typeface="Calibri" panose="020F0502020204030204"/>
              </a:rPr>
              <a:pPr algn="r" defTabSz="457200">
                <a:spcAft>
                  <a:spcPts val="300"/>
                </a:spcAft>
                <a:defRPr/>
              </a:pPr>
              <a:t>39</a:t>
            </a:fld>
            <a:endParaRPr lang="en-US" sz="1200" dirty="0">
              <a:solidFill>
                <a:schemeClr val="bg1">
                  <a:lumMod val="65000"/>
                </a:scheme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1131520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79" name="Rectangle 3078">
            <a:extLst>
              <a:ext uri="{FF2B5EF4-FFF2-40B4-BE49-F238E27FC236}">
                <a16:creationId xmlns:a16="http://schemas.microsoft.com/office/drawing/2014/main" id="{06DA9DF9-31F7-4056-B42E-878CC9241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382" y="3019461"/>
            <a:ext cx="6293927" cy="81907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А что еще за парсеры?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21DF4831-E7F6-D965-C3E5-CC2C83F7A7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16" r="17975"/>
          <a:stretch/>
        </p:blipFill>
        <p:spPr bwMode="auto"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634054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23A5BB-6312-3271-5900-76179A8E50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B9912B-FE9E-A5EF-9007-8152E5628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961" y="925033"/>
            <a:ext cx="5796515" cy="70240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Опишем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его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сигнатуру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  <a:cs typeface="Calibri" panose="020F0502020204030204" pitchFamily="34" charset="0"/>
            </a:endParaRP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18112DAF-BE54-2FB6-13F7-38729A7E440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90" r="22886"/>
          <a:stretch/>
        </p:blipFill>
        <p:spPr bwMode="auto"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1">
            <a:extLst>
              <a:ext uri="{FF2B5EF4-FFF2-40B4-BE49-F238E27FC236}">
                <a16:creationId xmlns:a16="http://schemas.microsoft.com/office/drawing/2014/main" id="{2B09656B-3A3C-DEFB-3CFF-DC3F476527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9651" y="2182278"/>
            <a:ext cx="5796516" cy="304698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function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&lt;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latin typeface="JetBrains Mono"/>
              </a:rPr>
              <a:t>T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unknown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latin typeface="JetBrains Mono"/>
              </a:rPr>
              <a:t>R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unknown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&gt;(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...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parsers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Parser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[]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):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Parser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&lt;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latin typeface="JetBrains Mono"/>
              </a:rPr>
              <a:t>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latin typeface="JetBrains Mono"/>
              </a:rPr>
              <a:t>R</a:t>
            </a:r>
            <a:r>
              <a:rPr kumimoji="0" lang="en-US" altLang="ru-RU" sz="24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latin typeface="JetBrains Mono"/>
              </a:rPr>
              <a:t>[]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&gt;;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function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&lt;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latin typeface="JetBrains Mono"/>
              </a:rPr>
              <a:t>T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unknown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latin typeface="JetBrains Mono"/>
              </a:rPr>
              <a:t>R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unknown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&gt;(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opts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: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/>
              </a:rPr>
              <a:t>ParserOptions</a:t>
            </a:r>
            <a:r>
              <a:rPr kumimoji="0" lang="en-US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/>
              </a:rPr>
              <a:t>&lt;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highlight>
                  <a:srgbClr val="FFFF00"/>
                </a:highlight>
                <a:latin typeface="JetBrains Mono"/>
              </a:rPr>
              <a:t>R</a:t>
            </a:r>
            <a:r>
              <a:rPr kumimoji="0" lang="en-US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/>
              </a:rPr>
              <a:t>&gt;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,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...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parsers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Parser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[]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):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Parser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&lt;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latin typeface="JetBrains Mono"/>
              </a:rPr>
              <a:t>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latin typeface="JetBrains Mono"/>
              </a:rPr>
              <a:t>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&gt;;</a:t>
            </a:r>
            <a:endParaRPr kumimoji="0" lang="ru-RU" altLang="ru-RU" sz="4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F04E14C-4AE1-5984-658C-3775F772BE24}"/>
              </a:ext>
            </a:extLst>
          </p:cNvPr>
          <p:cNvSpPr txBox="1">
            <a:spLocks/>
          </p:cNvSpPr>
          <p:nvPr/>
        </p:nvSpPr>
        <p:spPr>
          <a:xfrm>
            <a:off x="8322419" y="6356350"/>
            <a:ext cx="3319056" cy="365125"/>
          </a:xfrm>
          <a:prstGeom prst="rect">
            <a:avLst/>
          </a:prstGeom>
        </p:spPr>
        <p:txBody>
          <a:bodyPr vert="horz" lIns="45720" tIns="22860" rIns="45720" bIns="22860" rtlCol="0" anchor="ctr">
            <a:norm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457200">
              <a:spcAft>
                <a:spcPts val="300"/>
              </a:spcAft>
              <a:defRPr/>
            </a:pPr>
            <a:fld id="{741C03D3-FA44-40EC-9A21-1FC4FEA3E22E}" type="slidenum">
              <a:rPr lang="en-US" sz="1200" smtClean="0">
                <a:solidFill>
                  <a:schemeClr val="bg1">
                    <a:lumMod val="65000"/>
                  </a:schemeClr>
                </a:solidFill>
                <a:latin typeface="Calibri" panose="020F0502020204030204"/>
              </a:rPr>
              <a:pPr algn="r" defTabSz="457200">
                <a:spcAft>
                  <a:spcPts val="300"/>
                </a:spcAft>
                <a:defRPr/>
              </a:pPr>
              <a:t>40</a:t>
            </a:fld>
            <a:endParaRPr lang="en-US" sz="1200" dirty="0">
              <a:solidFill>
                <a:schemeClr val="bg1">
                  <a:lumMod val="65000"/>
                </a:scheme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5389887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23A5BB-6312-3271-5900-76179A8E50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B9912B-FE9E-A5EF-9007-8152E5628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961" y="925033"/>
            <a:ext cx="5796515" cy="70240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Опишем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его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сигнатуру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  <a:cs typeface="Calibri" panose="020F0502020204030204" pitchFamily="34" charset="0"/>
            </a:endParaRP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18112DAF-BE54-2FB6-13F7-38729A7E440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90" r="22886"/>
          <a:stretch/>
        </p:blipFill>
        <p:spPr bwMode="auto"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1">
            <a:extLst>
              <a:ext uri="{FF2B5EF4-FFF2-40B4-BE49-F238E27FC236}">
                <a16:creationId xmlns:a16="http://schemas.microsoft.com/office/drawing/2014/main" id="{2B09656B-3A3C-DEFB-3CFF-DC3F476527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9651" y="2182278"/>
            <a:ext cx="5796516" cy="304698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function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&lt;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latin typeface="JetBrains Mono"/>
              </a:rPr>
              <a:t>T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unknown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latin typeface="JetBrains Mono"/>
              </a:rPr>
              <a:t>R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unknown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&gt;(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...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parsers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: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/>
              </a:rPr>
              <a:t>Parser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[]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):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Parser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&lt;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latin typeface="JetBrains Mono"/>
              </a:rPr>
              <a:t>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latin typeface="JetBrains Mono"/>
              </a:rPr>
              <a:t>R</a:t>
            </a:r>
            <a:r>
              <a:rPr kumimoji="0" lang="en-US" altLang="ru-RU" sz="24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latin typeface="JetBrains Mono"/>
              </a:rPr>
              <a:t>[]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&gt;;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function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&lt;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latin typeface="JetBrains Mono"/>
              </a:rPr>
              <a:t>T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unknown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latin typeface="JetBrains Mono"/>
              </a:rPr>
              <a:t>R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unknown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&gt;(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opts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ParserOptions</a:t>
            </a:r>
            <a:r>
              <a:rPr kumimoji="0" lang="en-US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&lt;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latin typeface="JetBrains Mono"/>
              </a:rPr>
              <a:t>R</a:t>
            </a:r>
            <a:r>
              <a:rPr kumimoji="0" lang="en-US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&gt;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...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parsers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: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/>
              </a:rPr>
              <a:t>Parser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[]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):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Parser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&lt;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latin typeface="JetBrains Mono"/>
              </a:rPr>
              <a:t>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latin typeface="JetBrains Mono"/>
              </a:rPr>
              <a:t>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&gt;;</a:t>
            </a:r>
            <a:endParaRPr kumimoji="0" lang="ru-RU" altLang="ru-RU" sz="4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F04E14C-4AE1-5984-658C-3775F772BE24}"/>
              </a:ext>
            </a:extLst>
          </p:cNvPr>
          <p:cNvSpPr txBox="1">
            <a:spLocks/>
          </p:cNvSpPr>
          <p:nvPr/>
        </p:nvSpPr>
        <p:spPr>
          <a:xfrm>
            <a:off x="8322419" y="6356350"/>
            <a:ext cx="3319056" cy="365125"/>
          </a:xfrm>
          <a:prstGeom prst="rect">
            <a:avLst/>
          </a:prstGeom>
        </p:spPr>
        <p:txBody>
          <a:bodyPr vert="horz" lIns="45720" tIns="22860" rIns="45720" bIns="22860" rtlCol="0" anchor="ctr">
            <a:norm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457200">
              <a:spcAft>
                <a:spcPts val="300"/>
              </a:spcAft>
              <a:defRPr/>
            </a:pPr>
            <a:fld id="{741C03D3-FA44-40EC-9A21-1FC4FEA3E22E}" type="slidenum">
              <a:rPr lang="en-US" sz="1200" smtClean="0">
                <a:solidFill>
                  <a:schemeClr val="bg1">
                    <a:lumMod val="65000"/>
                  </a:schemeClr>
                </a:solidFill>
                <a:latin typeface="Calibri" panose="020F0502020204030204"/>
              </a:rPr>
              <a:pPr algn="r" defTabSz="457200">
                <a:spcAft>
                  <a:spcPts val="300"/>
                </a:spcAft>
                <a:defRPr/>
              </a:pPr>
              <a:t>41</a:t>
            </a:fld>
            <a:endParaRPr lang="en-US" sz="1200" dirty="0">
              <a:solidFill>
                <a:schemeClr val="bg1">
                  <a:lumMod val="65000"/>
                </a:scheme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90306520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23A5BB-6312-3271-5900-76179A8E50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B9912B-FE9E-A5EF-9007-8152E5628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961" y="925033"/>
            <a:ext cx="5796515" cy="70240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Опишем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его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сигнатуру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  <a:cs typeface="Calibri" panose="020F0502020204030204" pitchFamily="34" charset="0"/>
            </a:endParaRP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18112DAF-BE54-2FB6-13F7-38729A7E440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90" r="22886"/>
          <a:stretch/>
        </p:blipFill>
        <p:spPr bwMode="auto"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1">
            <a:extLst>
              <a:ext uri="{FF2B5EF4-FFF2-40B4-BE49-F238E27FC236}">
                <a16:creationId xmlns:a16="http://schemas.microsoft.com/office/drawing/2014/main" id="{2B09656B-3A3C-DEFB-3CFF-DC3F476527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9651" y="2182278"/>
            <a:ext cx="5796516" cy="304698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function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&lt;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latin typeface="JetBrains Mono"/>
              </a:rPr>
              <a:t>T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unknown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latin typeface="JetBrains Mono"/>
              </a:rPr>
              <a:t>R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unknown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&gt;(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...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parsers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Parser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[]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):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/>
              </a:rPr>
              <a:t>Parser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&lt;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highlight>
                  <a:srgbClr val="FFFF00"/>
                </a:highlight>
                <a:latin typeface="JetBrains Mono"/>
              </a:rPr>
              <a:t>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highlight>
                  <a:srgbClr val="FFFF00"/>
                </a:highlight>
                <a:latin typeface="JetBrains Mono"/>
              </a:rPr>
              <a:t>R</a:t>
            </a:r>
            <a:r>
              <a:rPr kumimoji="0" lang="en-US" altLang="ru-RU" sz="24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highlight>
                  <a:srgbClr val="FFFF00"/>
                </a:highlight>
                <a:latin typeface="JetBrains Mono"/>
              </a:rPr>
              <a:t>[]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&gt;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function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&lt;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latin typeface="JetBrains Mono"/>
              </a:rPr>
              <a:t>T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unknown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latin typeface="JetBrains Mono"/>
              </a:rPr>
              <a:t>R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unknown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&gt;(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opts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ParserOptions</a:t>
            </a:r>
            <a:r>
              <a:rPr kumimoji="0" lang="en-US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&lt;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latin typeface="JetBrains Mono"/>
              </a:rPr>
              <a:t>R</a:t>
            </a:r>
            <a:r>
              <a:rPr kumimoji="0" lang="en-US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&gt;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...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parsers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Parser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[]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):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/>
              </a:rPr>
              <a:t>Parser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&lt;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highlight>
                  <a:srgbClr val="FFFF00"/>
                </a:highlight>
                <a:latin typeface="JetBrains Mono"/>
              </a:rPr>
              <a:t>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0999D"/>
                </a:solidFill>
                <a:effectLst/>
                <a:highlight>
                  <a:srgbClr val="FFFF00"/>
                </a:highlight>
                <a:latin typeface="JetBrains Mono"/>
              </a:rPr>
              <a:t>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&gt;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;</a:t>
            </a:r>
            <a:endParaRPr kumimoji="0" lang="ru-RU" altLang="ru-RU" sz="4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F04E14C-4AE1-5984-658C-3775F772BE24}"/>
              </a:ext>
            </a:extLst>
          </p:cNvPr>
          <p:cNvSpPr txBox="1">
            <a:spLocks/>
          </p:cNvSpPr>
          <p:nvPr/>
        </p:nvSpPr>
        <p:spPr>
          <a:xfrm>
            <a:off x="8322419" y="6356350"/>
            <a:ext cx="3319056" cy="365125"/>
          </a:xfrm>
          <a:prstGeom prst="rect">
            <a:avLst/>
          </a:prstGeom>
        </p:spPr>
        <p:txBody>
          <a:bodyPr vert="horz" lIns="45720" tIns="22860" rIns="45720" bIns="22860" rtlCol="0" anchor="ctr">
            <a:norm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457200">
              <a:spcAft>
                <a:spcPts val="300"/>
              </a:spcAft>
              <a:defRPr/>
            </a:pPr>
            <a:fld id="{741C03D3-FA44-40EC-9A21-1FC4FEA3E22E}" type="slidenum">
              <a:rPr lang="en-US" sz="1200" smtClean="0">
                <a:solidFill>
                  <a:schemeClr val="bg1">
                    <a:lumMod val="65000"/>
                  </a:schemeClr>
                </a:solidFill>
                <a:latin typeface="Calibri" panose="020F0502020204030204"/>
              </a:rPr>
              <a:pPr algn="r" defTabSz="457200">
                <a:spcAft>
                  <a:spcPts val="300"/>
                </a:spcAft>
                <a:defRPr/>
              </a:pPr>
              <a:t>42</a:t>
            </a:fld>
            <a:endParaRPr lang="en-US" sz="1200" dirty="0">
              <a:solidFill>
                <a:schemeClr val="bg1">
                  <a:lumMod val="65000"/>
                </a:scheme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75879932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6FFA43-E4F8-DB48-E1C2-FD3DD518F1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1A23DE-C5CB-ED4D-4754-A5500A893C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Приведем пример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11606898-F58B-46A9-0D8D-75D55642A5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2435732"/>
            <a:ext cx="10864702" cy="2677656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JetBrains Mono"/>
              </a:rPr>
              <a:t>sign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JetBrains Mono"/>
              </a:rPr>
              <a:t> 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JetBrains Mono"/>
              </a:rPr>
              <a:t>tag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([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/[-+]/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], {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token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'SIGN'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});</a:t>
            </a:r>
            <a:b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JetBrains Mono"/>
              </a:rPr>
              <a:t>digit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JetBrains Mono"/>
              </a:rPr>
              <a:t> 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JetBrains Mono"/>
              </a:rPr>
              <a:t>tag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([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/\d+/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], {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token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'DIGIT'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});</a:t>
            </a:r>
            <a:b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br>
              <a:rPr kumimoji="0" lang="ru-RU" altLang="ru-RU" sz="28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JetBrains Mono"/>
              </a:rPr>
            </a:br>
            <a:r>
              <a:rPr kumimoji="0" lang="ru-RU" altLang="ru-RU" sz="28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JetBrains Mono"/>
              </a:rPr>
              <a:t>// [{</a:t>
            </a:r>
            <a:r>
              <a:rPr kumimoji="0" lang="ru-RU" altLang="ru-RU" sz="28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JetBrains Mono"/>
              </a:rPr>
              <a:t>type</a:t>
            </a:r>
            <a:r>
              <a:rPr kumimoji="0" lang="ru-RU" altLang="ru-RU" sz="28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JetBrains Mono"/>
              </a:rPr>
              <a:t>: '</a:t>
            </a:r>
            <a:r>
              <a:rPr kumimoji="0" lang="en-US" altLang="ru-RU" sz="28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JetBrains Mono"/>
              </a:rPr>
              <a:t>SEQ</a:t>
            </a:r>
            <a:r>
              <a:rPr kumimoji="0" lang="ru-RU" altLang="ru-RU" sz="28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JetBrains Mono"/>
              </a:rPr>
              <a:t>', </a:t>
            </a:r>
            <a:r>
              <a:rPr kumimoji="0" lang="ru-RU" altLang="ru-RU" sz="28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JetBrains Mono"/>
              </a:rPr>
              <a:t>value</a:t>
            </a:r>
            <a:r>
              <a:rPr kumimoji="0" lang="ru-RU" altLang="ru-RU" sz="28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JetBrains Mono"/>
              </a:rPr>
              <a:t>:</a:t>
            </a:r>
            <a:r>
              <a:rPr kumimoji="0" lang="en-US" altLang="ru-RU" sz="28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JetBrains Mono"/>
              </a:rPr>
              <a:t> [</a:t>
            </a:r>
            <a:r>
              <a:rPr kumimoji="0" lang="ru-RU" altLang="ru-RU" sz="28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JetBrains Mono"/>
              </a:rPr>
              <a:t>{</a:t>
            </a:r>
            <a:r>
              <a:rPr kumimoji="0" lang="ru-RU" altLang="ru-RU" sz="28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JetBrains Mono"/>
              </a:rPr>
              <a:t>type</a:t>
            </a:r>
            <a:r>
              <a:rPr kumimoji="0" lang="ru-RU" altLang="ru-RU" sz="28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JetBrains Mono"/>
              </a:rPr>
              <a:t>: 'SIGN', </a:t>
            </a:r>
            <a:r>
              <a:rPr kumimoji="0" lang="ru-RU" altLang="ru-RU" sz="28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JetBrains Mono"/>
              </a:rPr>
              <a:t>value</a:t>
            </a:r>
            <a:r>
              <a:rPr kumimoji="0" lang="ru-RU" altLang="ru-RU" sz="28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JetBrains Mono"/>
              </a:rPr>
              <a:t>: '+'}</a:t>
            </a:r>
            <a:r>
              <a:rPr kumimoji="0" lang="en-US" altLang="ru-RU" sz="28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JetBrains Mono"/>
              </a:rPr>
              <a:t>, </a:t>
            </a:r>
            <a:r>
              <a:rPr kumimoji="0" lang="ru-RU" altLang="ru-RU" sz="28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JetBrains Mono"/>
              </a:rPr>
              <a:t>{</a:t>
            </a:r>
            <a:r>
              <a:rPr kumimoji="0" lang="ru-RU" altLang="ru-RU" sz="28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JetBrains Mono"/>
              </a:rPr>
              <a:t>type</a:t>
            </a:r>
            <a:r>
              <a:rPr kumimoji="0" lang="ru-RU" altLang="ru-RU" sz="28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JetBrains Mono"/>
              </a:rPr>
              <a:t>: 'DIGIT', </a:t>
            </a:r>
            <a:r>
              <a:rPr kumimoji="0" lang="ru-RU" altLang="ru-RU" sz="28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JetBrains Mono"/>
              </a:rPr>
              <a:t>value</a:t>
            </a:r>
            <a:r>
              <a:rPr kumimoji="0" lang="ru-RU" altLang="ru-RU" sz="28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JetBrains Mono"/>
              </a:rPr>
              <a:t>: '1'}</a:t>
            </a:r>
            <a:r>
              <a:rPr kumimoji="0" lang="en-US" altLang="ru-RU" sz="28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JetBrains Mono"/>
              </a:rPr>
              <a:t>]</a:t>
            </a:r>
            <a:r>
              <a:rPr kumimoji="0" lang="ru-RU" altLang="ru-RU" sz="28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JetBrains Mono"/>
              </a:rPr>
              <a:t>}, </a:t>
            </a:r>
            <a:r>
              <a:rPr kumimoji="0" lang="ru-RU" altLang="ru-RU" sz="28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JetBrains Mono"/>
              </a:rPr>
              <a:t>Iterator</a:t>
            </a:r>
            <a:r>
              <a:rPr kumimoji="0" lang="ru-RU" altLang="ru-RU" sz="28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JetBrains Mono"/>
              </a:rPr>
              <a:t>]</a:t>
            </a:r>
            <a:br>
              <a:rPr kumimoji="0" lang="ru-RU" altLang="ru-RU" sz="28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JetBrains Mono"/>
              </a:rPr>
            </a:b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JetBrains Mono"/>
              </a:rPr>
              <a:t>seq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JetBrains Mono"/>
              </a:rPr>
              <a:t>sign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JetBrains Mono"/>
              </a:rPr>
              <a:t>digit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)(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'+100'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endParaRPr kumimoji="0" lang="ru-RU" altLang="ru-RU" sz="5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53017837-076E-9251-0951-B878B3BE68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44493" y="4932232"/>
            <a:ext cx="2006009" cy="1925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Номер слайда 3">
            <a:extLst>
              <a:ext uri="{FF2B5EF4-FFF2-40B4-BE49-F238E27FC236}">
                <a16:creationId xmlns:a16="http://schemas.microsoft.com/office/drawing/2014/main" id="{8C3EFC9D-8AF9-E1D8-5D4E-2B68724CF95B}"/>
              </a:ext>
            </a:extLst>
          </p:cNvPr>
          <p:cNvSpPr txBox="1">
            <a:spLocks/>
          </p:cNvSpPr>
          <p:nvPr/>
        </p:nvSpPr>
        <p:spPr>
          <a:xfrm>
            <a:off x="8322419" y="6356350"/>
            <a:ext cx="3319056" cy="365125"/>
          </a:xfrm>
          <a:prstGeom prst="rect">
            <a:avLst/>
          </a:prstGeom>
        </p:spPr>
        <p:txBody>
          <a:bodyPr vert="horz" lIns="45720" tIns="22860" rIns="45720" bIns="22860" rtlCol="0" anchor="ctr">
            <a:norm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457200">
              <a:spcAft>
                <a:spcPts val="300"/>
              </a:spcAft>
              <a:defRPr/>
            </a:pPr>
            <a:fld id="{741C03D3-FA44-40EC-9A21-1FC4FEA3E22E}" type="slidenum">
              <a:rPr lang="en-US" sz="1200" smtClean="0">
                <a:solidFill>
                  <a:schemeClr val="bg1">
                    <a:lumMod val="65000"/>
                  </a:schemeClr>
                </a:solidFill>
                <a:latin typeface="Calibri" panose="020F0502020204030204"/>
              </a:rPr>
              <a:pPr algn="r" defTabSz="457200">
                <a:spcAft>
                  <a:spcPts val="300"/>
                </a:spcAft>
                <a:defRPr/>
              </a:pPr>
              <a:t>43</a:t>
            </a:fld>
            <a:endParaRPr lang="en-US" sz="1200" dirty="0">
              <a:solidFill>
                <a:schemeClr val="bg1">
                  <a:lumMod val="65000"/>
                </a:scheme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0228696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F7EFA8-B3C6-EDD0-12FA-85C29587DC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85EB531-BF48-CE51-CA47-2A4B0E821F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788" y="365125"/>
            <a:ext cx="4840010" cy="1807305"/>
          </a:xfrm>
        </p:spPr>
        <p:txBody>
          <a:bodyPr>
            <a:normAutofit/>
          </a:bodyPr>
          <a:lstStyle/>
          <a:p>
            <a:r>
              <a:rPr lang="ru-RU" dirty="0" err="1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Порефлексируем</a:t>
            </a:r>
            <a:endParaRPr lang="ru-RU" dirty="0">
              <a:latin typeface="Roboto" panose="02000000000000000000" pitchFamily="2" charset="0"/>
              <a:ea typeface="Roboto" panose="02000000000000000000" pitchFamily="2" charset="0"/>
              <a:cs typeface="Calibri" panose="020F0502020204030204" pitchFamily="34" charset="0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1D13A683-7C08-6632-F842-637F766FE27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82" r="21933" b="1"/>
          <a:stretch/>
        </p:blipFill>
        <p:spPr bwMode="auto"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469882A8-180C-1EAC-E87B-B7AA45E120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3788" y="2333297"/>
            <a:ext cx="4840010" cy="3843666"/>
          </a:xfrm>
        </p:spPr>
        <p:txBody>
          <a:bodyPr>
            <a:noAutofit/>
          </a:bodyPr>
          <a:lstStyle/>
          <a:p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seq </a:t>
            </a:r>
            <a:r>
              <a:rPr lang="ru-RU" sz="2000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создает парсер на основе последовательности других парсеров</a:t>
            </a:r>
          </a:p>
          <a:p>
            <a:r>
              <a:rPr lang="ru-RU" sz="2000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У нас появляется возможность выстраивать цепочки</a:t>
            </a:r>
          </a:p>
          <a:p>
            <a:r>
              <a:rPr lang="ru-RU" sz="2000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Т.к. результат 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seq </a:t>
            </a:r>
            <a:r>
              <a:rPr lang="ru-RU" sz="2000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является парсером, то мы можем использовать его с другими комбинаторами…</a:t>
            </a:r>
            <a:endParaRPr lang="en-US" sz="2000" dirty="0">
              <a:latin typeface="Roboto" panose="02000000000000000000" pitchFamily="2" charset="0"/>
              <a:ea typeface="Roboto" panose="02000000000000000000" pitchFamily="2" charset="0"/>
              <a:cs typeface="Calibri" panose="020F0502020204030204" pitchFamily="34" charset="0"/>
            </a:endParaRPr>
          </a:p>
          <a:p>
            <a:r>
              <a:rPr lang="ru-RU" sz="2000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Мы стали на шаг ближе к цели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9A25684-A8EA-C3C9-896A-E9E96F00A2D1}"/>
              </a:ext>
            </a:extLst>
          </p:cNvPr>
          <p:cNvSpPr txBox="1">
            <a:spLocks/>
          </p:cNvSpPr>
          <p:nvPr/>
        </p:nvSpPr>
        <p:spPr>
          <a:xfrm>
            <a:off x="8322419" y="6356350"/>
            <a:ext cx="3319056" cy="365125"/>
          </a:xfrm>
          <a:prstGeom prst="rect">
            <a:avLst/>
          </a:prstGeom>
        </p:spPr>
        <p:txBody>
          <a:bodyPr vert="horz" lIns="45720" tIns="22860" rIns="45720" bIns="22860" rtlCol="0" anchor="ctr">
            <a:norm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457200">
              <a:spcAft>
                <a:spcPts val="300"/>
              </a:spcAft>
              <a:defRPr/>
            </a:pPr>
            <a:fld id="{741C03D3-FA44-40EC-9A21-1FC4FEA3E22E}" type="slidenum">
              <a:rPr lang="en-US" sz="1200" smtClean="0">
                <a:solidFill>
                  <a:schemeClr val="bg1">
                    <a:lumMod val="65000"/>
                  </a:schemeClr>
                </a:solidFill>
                <a:latin typeface="Calibri" panose="020F0502020204030204"/>
              </a:rPr>
              <a:pPr algn="r" defTabSz="457200">
                <a:spcAft>
                  <a:spcPts val="300"/>
                </a:spcAft>
                <a:defRPr/>
              </a:pPr>
              <a:t>44</a:t>
            </a:fld>
            <a:endParaRPr lang="en-US" sz="1200" dirty="0">
              <a:solidFill>
                <a:schemeClr val="bg1">
                  <a:lumMod val="65000"/>
                </a:scheme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768129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FD7F4D-FEE8-84E5-A64F-3B6FBAF223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6" name="Picture 6">
            <a:extLst>
              <a:ext uri="{FF2B5EF4-FFF2-40B4-BE49-F238E27FC236}">
                <a16:creationId xmlns:a16="http://schemas.microsoft.com/office/drawing/2014/main" id="{5B25C1C8-E29A-8D33-937F-C4CD5F06C12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11560655" y="6858000"/>
                </a:lnTo>
                <a:lnTo>
                  <a:pt x="11572884" y="6759738"/>
                </a:lnTo>
                <a:cubicBezTo>
                  <a:pt x="11663744" y="6693104"/>
                  <a:pt x="11749315" y="6619456"/>
                  <a:pt x="11812292" y="6532282"/>
                </a:cubicBezTo>
                <a:cubicBezTo>
                  <a:pt x="11851232" y="6478675"/>
                  <a:pt x="11886807" y="6425068"/>
                  <a:pt x="11956995" y="6386992"/>
                </a:cubicBezTo>
                <a:cubicBezTo>
                  <a:pt x="11918054" y="6334888"/>
                  <a:pt x="11851232" y="6322863"/>
                  <a:pt x="11801234" y="6284788"/>
                </a:cubicBezTo>
                <a:cubicBezTo>
                  <a:pt x="11797390" y="6253224"/>
                  <a:pt x="11876711" y="6262743"/>
                  <a:pt x="11856520" y="6193604"/>
                </a:cubicBezTo>
                <a:cubicBezTo>
                  <a:pt x="11829119" y="6101419"/>
                  <a:pt x="11858923" y="5996209"/>
                  <a:pt x="11722875" y="5956630"/>
                </a:cubicBezTo>
                <a:cubicBezTo>
                  <a:pt x="11686819" y="5866950"/>
                  <a:pt x="11676724" y="5723664"/>
                  <a:pt x="11763258" y="5635988"/>
                </a:cubicBezTo>
                <a:cubicBezTo>
                  <a:pt x="11892094" y="5505226"/>
                  <a:pt x="11871424" y="5422059"/>
                  <a:pt x="11706050" y="5351418"/>
                </a:cubicBezTo>
                <a:cubicBezTo>
                  <a:pt x="11684896" y="5342400"/>
                  <a:pt x="11707491" y="4786287"/>
                  <a:pt x="11697876" y="4763241"/>
                </a:cubicBezTo>
                <a:cubicBezTo>
                  <a:pt x="11713260" y="4731677"/>
                  <a:pt x="11749315" y="4739192"/>
                  <a:pt x="11776236" y="4730675"/>
                </a:cubicBezTo>
                <a:cubicBezTo>
                  <a:pt x="11894018" y="4694603"/>
                  <a:pt x="11897864" y="4694603"/>
                  <a:pt x="11868540" y="4584884"/>
                </a:cubicBezTo>
                <a:cubicBezTo>
                  <a:pt x="11859884" y="4551817"/>
                  <a:pt x="11880076" y="4538289"/>
                  <a:pt x="11898825" y="4517749"/>
                </a:cubicBezTo>
                <a:cubicBezTo>
                  <a:pt x="11969013" y="4441095"/>
                  <a:pt x="11969494" y="4440094"/>
                  <a:pt x="11897864" y="4375464"/>
                </a:cubicBezTo>
                <a:cubicBezTo>
                  <a:pt x="11877192" y="4356928"/>
                  <a:pt x="11863252" y="4336887"/>
                  <a:pt x="11854116" y="4311838"/>
                </a:cubicBezTo>
                <a:cubicBezTo>
                  <a:pt x="11837290" y="4266245"/>
                  <a:pt x="11837771" y="4228169"/>
                  <a:pt x="11901709" y="4203620"/>
                </a:cubicBezTo>
                <a:cubicBezTo>
                  <a:pt x="11946418" y="4186086"/>
                  <a:pt x="11971897" y="4166044"/>
                  <a:pt x="11974782" y="4114442"/>
                </a:cubicBezTo>
                <a:cubicBezTo>
                  <a:pt x="11976706" y="4071355"/>
                  <a:pt x="11981993" y="4043299"/>
                  <a:pt x="11932476" y="4024762"/>
                </a:cubicBezTo>
                <a:cubicBezTo>
                  <a:pt x="11892576" y="4009732"/>
                  <a:pt x="11881038" y="3977668"/>
                  <a:pt x="11885365" y="3939592"/>
                </a:cubicBezTo>
                <a:cubicBezTo>
                  <a:pt x="11895460" y="3846405"/>
                  <a:pt x="11841137" y="3791796"/>
                  <a:pt x="11751719" y="3749211"/>
                </a:cubicBezTo>
                <a:cubicBezTo>
                  <a:pt x="11666628" y="3708629"/>
                  <a:pt x="11592115" y="3654019"/>
                  <a:pt x="11513754" y="3604420"/>
                </a:cubicBezTo>
                <a:cubicBezTo>
                  <a:pt x="11426740" y="3549310"/>
                  <a:pt x="11325786" y="3516243"/>
                  <a:pt x="11220504" y="3488188"/>
                </a:cubicBezTo>
                <a:cubicBezTo>
                  <a:pt x="11239734" y="3448108"/>
                  <a:pt x="11306076" y="3470653"/>
                  <a:pt x="11312805" y="3414541"/>
                </a:cubicBezTo>
                <a:cubicBezTo>
                  <a:pt x="11148394" y="3366945"/>
                  <a:pt x="10991193" y="3295301"/>
                  <a:pt x="10805146" y="3277767"/>
                </a:cubicBezTo>
                <a:cubicBezTo>
                  <a:pt x="10955618" y="3286784"/>
                  <a:pt x="11092147" y="3222154"/>
                  <a:pt x="11234926" y="3203117"/>
                </a:cubicBezTo>
                <a:cubicBezTo>
                  <a:pt x="11248386" y="3171554"/>
                  <a:pt x="11217140" y="3179569"/>
                  <a:pt x="11204640" y="3174060"/>
                </a:cubicBezTo>
                <a:cubicBezTo>
                  <a:pt x="11192140" y="3168047"/>
                  <a:pt x="11176757" y="3166042"/>
                  <a:pt x="11174834" y="3143498"/>
                </a:cubicBezTo>
                <a:cubicBezTo>
                  <a:pt x="11243580" y="3110932"/>
                  <a:pt x="11329632" y="3132475"/>
                  <a:pt x="11400780" y="3099410"/>
                </a:cubicBezTo>
                <a:cubicBezTo>
                  <a:pt x="11384916" y="3051314"/>
                  <a:pt x="11323382" y="3080371"/>
                  <a:pt x="11297902" y="3041793"/>
                </a:cubicBezTo>
                <a:cubicBezTo>
                  <a:pt x="11364246" y="3034780"/>
                  <a:pt x="11425779" y="3031774"/>
                  <a:pt x="11485870" y="3021253"/>
                </a:cubicBezTo>
                <a:cubicBezTo>
                  <a:pt x="11532984" y="3013236"/>
                  <a:pt x="11545964" y="2972154"/>
                  <a:pt x="11513754" y="2944098"/>
                </a:cubicBezTo>
                <a:cubicBezTo>
                  <a:pt x="11484909" y="2919049"/>
                  <a:pt x="11442604" y="2917044"/>
                  <a:pt x="11405107" y="2906523"/>
                </a:cubicBezTo>
                <a:cubicBezTo>
                  <a:pt x="11137817" y="2833377"/>
                  <a:pt x="10857066" y="2809829"/>
                  <a:pt x="10572950" y="2803317"/>
                </a:cubicBezTo>
                <a:cubicBezTo>
                  <a:pt x="10117210" y="2792795"/>
                  <a:pt x="9660028" y="2793297"/>
                  <a:pt x="9205250" y="2778767"/>
                </a:cubicBezTo>
                <a:cubicBezTo>
                  <a:pt x="8996489" y="2772379"/>
                  <a:pt x="8788540" y="2761765"/>
                  <a:pt x="8579578" y="2759181"/>
                </a:cubicBezTo>
                <a:cubicBezTo>
                  <a:pt x="8509922" y="2758320"/>
                  <a:pt x="8440155" y="2758352"/>
                  <a:pt x="8370208" y="2759730"/>
                </a:cubicBezTo>
                <a:cubicBezTo>
                  <a:pt x="8070708" y="2765742"/>
                  <a:pt x="7771690" y="2764238"/>
                  <a:pt x="7470748" y="2819849"/>
                </a:cubicBezTo>
                <a:cubicBezTo>
                  <a:pt x="7316911" y="2848407"/>
                  <a:pt x="7156825" y="2838887"/>
                  <a:pt x="7001547" y="2861432"/>
                </a:cubicBezTo>
                <a:cubicBezTo>
                  <a:pt x="6765024" y="2896002"/>
                  <a:pt x="6528501" y="2936583"/>
                  <a:pt x="6295343" y="2988688"/>
                </a:cubicBezTo>
                <a:cubicBezTo>
                  <a:pt x="6222271" y="3005220"/>
                  <a:pt x="6131892" y="3015241"/>
                  <a:pt x="6075166" y="3078367"/>
                </a:cubicBezTo>
                <a:cubicBezTo>
                  <a:pt x="5985266" y="3038288"/>
                  <a:pt x="5929502" y="3113938"/>
                  <a:pt x="5859314" y="3139490"/>
                </a:cubicBezTo>
                <a:cubicBezTo>
                  <a:pt x="5831912" y="3149510"/>
                  <a:pt x="5795857" y="3163538"/>
                  <a:pt x="5800183" y="3195101"/>
                </a:cubicBezTo>
                <a:cubicBezTo>
                  <a:pt x="5804030" y="3234680"/>
                  <a:pt x="5844410" y="3260231"/>
                  <a:pt x="5882870" y="3252215"/>
                </a:cubicBezTo>
                <a:cubicBezTo>
                  <a:pt x="6002574" y="3227164"/>
                  <a:pt x="6109777" y="3283277"/>
                  <a:pt x="6232848" y="3274760"/>
                </a:cubicBezTo>
                <a:cubicBezTo>
                  <a:pt x="6125643" y="3298808"/>
                  <a:pt x="6018918" y="3323358"/>
                  <a:pt x="5911715" y="3347407"/>
                </a:cubicBezTo>
                <a:cubicBezTo>
                  <a:pt x="6070839" y="3366444"/>
                  <a:pt x="6227559" y="3332376"/>
                  <a:pt x="6384279" y="3312836"/>
                </a:cubicBezTo>
                <a:cubicBezTo>
                  <a:pt x="6434757" y="3306824"/>
                  <a:pt x="6513117" y="3260732"/>
                  <a:pt x="6526097" y="3325362"/>
                </a:cubicBezTo>
                <a:cubicBezTo>
                  <a:pt x="6534750" y="3368448"/>
                  <a:pt x="6450622" y="3371454"/>
                  <a:pt x="6403028" y="3383478"/>
                </a:cubicBezTo>
                <a:cubicBezTo>
                  <a:pt x="6192945" y="3435081"/>
                  <a:pt x="5979497" y="3465141"/>
                  <a:pt x="5767013" y="3500713"/>
                </a:cubicBezTo>
                <a:cubicBezTo>
                  <a:pt x="5746822" y="3504220"/>
                  <a:pt x="5720381" y="3501214"/>
                  <a:pt x="5706920" y="3511233"/>
                </a:cubicBezTo>
                <a:cubicBezTo>
                  <a:pt x="5598272" y="3591895"/>
                  <a:pt x="5460782" y="3618449"/>
                  <a:pt x="5310793" y="3677066"/>
                </a:cubicBezTo>
                <a:cubicBezTo>
                  <a:pt x="5405498" y="3704622"/>
                  <a:pt x="5469435" y="3648007"/>
                  <a:pt x="5548276" y="3660533"/>
                </a:cubicBezTo>
                <a:cubicBezTo>
                  <a:pt x="5467993" y="3721154"/>
                  <a:pt x="5374730" y="3732677"/>
                  <a:pt x="5293005" y="3765743"/>
                </a:cubicBezTo>
                <a:cubicBezTo>
                  <a:pt x="5234355" y="3789291"/>
                  <a:pt x="5016580" y="3862938"/>
                  <a:pt x="4983410" y="3883981"/>
                </a:cubicBezTo>
                <a:cubicBezTo>
                  <a:pt x="4883416" y="3949110"/>
                  <a:pt x="4756501" y="3979672"/>
                  <a:pt x="4674775" y="4068850"/>
                </a:cubicBezTo>
                <a:cubicBezTo>
                  <a:pt x="4617087" y="4131477"/>
                  <a:pt x="4520939" y="4119952"/>
                  <a:pt x="4453155" y="4163539"/>
                </a:cubicBezTo>
                <a:cubicBezTo>
                  <a:pt x="4429119" y="4204622"/>
                  <a:pt x="4475751" y="4215143"/>
                  <a:pt x="4492095" y="4237188"/>
                </a:cubicBezTo>
                <a:cubicBezTo>
                  <a:pt x="4513728" y="4266746"/>
                  <a:pt x="4475269" y="4283280"/>
                  <a:pt x="4464213" y="4318851"/>
                </a:cubicBezTo>
                <a:cubicBezTo>
                  <a:pt x="4591608" y="4278771"/>
                  <a:pt x="4713234" y="4255223"/>
                  <a:pt x="4857456" y="4241696"/>
                </a:cubicBezTo>
                <a:cubicBezTo>
                  <a:pt x="4809862" y="4299311"/>
                  <a:pt x="4752174" y="4274261"/>
                  <a:pt x="4713234" y="4295303"/>
                </a:cubicBezTo>
                <a:cubicBezTo>
                  <a:pt x="4687756" y="4308830"/>
                  <a:pt x="4648816" y="4314843"/>
                  <a:pt x="4656026" y="4348410"/>
                </a:cubicBezTo>
                <a:cubicBezTo>
                  <a:pt x="4661795" y="4374963"/>
                  <a:pt x="4694486" y="4371456"/>
                  <a:pt x="4718523" y="4368951"/>
                </a:cubicBezTo>
                <a:cubicBezTo>
                  <a:pt x="4810825" y="4359433"/>
                  <a:pt x="4900722" y="4356425"/>
                  <a:pt x="4989178" y="4420054"/>
                </a:cubicBezTo>
                <a:cubicBezTo>
                  <a:pt x="4764193" y="4512739"/>
                  <a:pt x="4505557" y="4473661"/>
                  <a:pt x="4304127" y="4609933"/>
                </a:cubicBezTo>
                <a:cubicBezTo>
                  <a:pt x="4332491" y="4652018"/>
                  <a:pt x="4372871" y="4629473"/>
                  <a:pt x="4402677" y="4624463"/>
                </a:cubicBezTo>
                <a:cubicBezTo>
                  <a:pt x="4598338" y="4590394"/>
                  <a:pt x="5297331" y="4651016"/>
                  <a:pt x="5398287" y="4608430"/>
                </a:cubicBezTo>
                <a:cubicBezTo>
                  <a:pt x="5460301" y="4582379"/>
                  <a:pt x="5525682" y="4569853"/>
                  <a:pt x="5592504" y="4585886"/>
                </a:cubicBezTo>
                <a:cubicBezTo>
                  <a:pt x="5656923" y="4601416"/>
                  <a:pt x="5640578" y="4819353"/>
                  <a:pt x="5411266" y="4964142"/>
                </a:cubicBezTo>
                <a:cubicBezTo>
                  <a:pt x="5378575" y="4984684"/>
                  <a:pt x="5524721" y="5014244"/>
                  <a:pt x="5480493" y="5031277"/>
                </a:cubicBezTo>
                <a:cubicBezTo>
                  <a:pt x="5445880" y="5044804"/>
                  <a:pt x="5276179" y="5037289"/>
                  <a:pt x="5233393" y="5047810"/>
                </a:cubicBezTo>
                <a:cubicBezTo>
                  <a:pt x="5216567" y="5052318"/>
                  <a:pt x="4701216" y="5221157"/>
                  <a:pt x="4750251" y="5256728"/>
                </a:cubicBezTo>
                <a:cubicBezTo>
                  <a:pt x="4896877" y="5363441"/>
                  <a:pt x="5388190" y="5558833"/>
                  <a:pt x="4508440" y="5624965"/>
                </a:cubicBezTo>
                <a:cubicBezTo>
                  <a:pt x="4536323" y="5663542"/>
                  <a:pt x="4613241" y="5638994"/>
                  <a:pt x="4602665" y="5706629"/>
                </a:cubicBezTo>
                <a:cubicBezTo>
                  <a:pt x="4485845" y="5743202"/>
                  <a:pt x="4350758" y="5741198"/>
                  <a:pt x="4215189" y="5797811"/>
                </a:cubicBezTo>
                <a:cubicBezTo>
                  <a:pt x="4276245" y="5838893"/>
                  <a:pt x="4346432" y="5813844"/>
                  <a:pt x="4407966" y="5826870"/>
                </a:cubicBezTo>
                <a:cubicBezTo>
                  <a:pt x="4373353" y="5878473"/>
                  <a:pt x="4313741" y="5870457"/>
                  <a:pt x="4265186" y="5881478"/>
                </a:cubicBezTo>
                <a:cubicBezTo>
                  <a:pt x="4220479" y="5892001"/>
                  <a:pt x="4125774" y="5981680"/>
                  <a:pt x="4145964" y="5977170"/>
                </a:cubicBezTo>
                <a:cubicBezTo>
                  <a:pt x="4332971" y="5937091"/>
                  <a:pt x="4522862" y="5948113"/>
                  <a:pt x="4710350" y="5909035"/>
                </a:cubicBezTo>
                <a:cubicBezTo>
                  <a:pt x="4772366" y="5896009"/>
                  <a:pt x="4842554" y="5870958"/>
                  <a:pt x="4870916" y="5949616"/>
                </a:cubicBezTo>
                <a:cubicBezTo>
                  <a:pt x="4879571" y="5972663"/>
                  <a:pt x="4873320" y="5980177"/>
                  <a:pt x="4960333" y="5949115"/>
                </a:cubicBezTo>
                <a:cubicBezTo>
                  <a:pt x="4994466" y="5937091"/>
                  <a:pt x="5039656" y="5924065"/>
                  <a:pt x="5073788" y="5953623"/>
                </a:cubicBezTo>
                <a:cubicBezTo>
                  <a:pt x="5052154" y="5990698"/>
                  <a:pt x="5010331" y="5979675"/>
                  <a:pt x="4979084" y="5990197"/>
                </a:cubicBezTo>
                <a:cubicBezTo>
                  <a:pt x="4896397" y="6017250"/>
                  <a:pt x="5180513" y="6120457"/>
                  <a:pt x="5100228" y="6151519"/>
                </a:cubicBezTo>
                <a:cubicBezTo>
                  <a:pt x="4935817" y="6215148"/>
                  <a:pt x="4832938" y="6196611"/>
                  <a:pt x="4666602" y="6266250"/>
                </a:cubicBezTo>
                <a:cubicBezTo>
                  <a:pt x="4723331" y="6264746"/>
                  <a:pt x="4706024" y="6288795"/>
                  <a:pt x="4762750" y="6288795"/>
                </a:cubicBezTo>
                <a:cubicBezTo>
                  <a:pt x="4788229" y="6288795"/>
                  <a:pt x="4815151" y="6294807"/>
                  <a:pt x="4815151" y="6322363"/>
                </a:cubicBezTo>
                <a:cubicBezTo>
                  <a:pt x="4815151" y="6348414"/>
                  <a:pt x="4516613" y="6491199"/>
                  <a:pt x="4558918" y="6504727"/>
                </a:cubicBezTo>
                <a:cubicBezTo>
                  <a:pt x="4674295" y="6541299"/>
                  <a:pt x="4970431" y="6429075"/>
                  <a:pt x="4899280" y="6480679"/>
                </a:cubicBezTo>
                <a:cubicBezTo>
                  <a:pt x="4791114" y="6559337"/>
                  <a:pt x="4774769" y="6574868"/>
                  <a:pt x="4692563" y="6586391"/>
                </a:cubicBezTo>
                <a:cubicBezTo>
                  <a:pt x="4621894" y="6596411"/>
                  <a:pt x="4373353" y="6816352"/>
                  <a:pt x="4303645" y="6834888"/>
                </a:cubicBezTo>
                <a:cubicBezTo>
                  <a:pt x="4288262" y="6838896"/>
                  <a:pt x="4291687" y="6845065"/>
                  <a:pt x="4307829" y="6852361"/>
                </a:cubicBezTo>
                <a:lnTo>
                  <a:pt x="4323786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2A4F86-14A7-E6E9-CFD5-B05240FB98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62341" y="1791624"/>
            <a:ext cx="5552090" cy="1336081"/>
          </a:xfrm>
        </p:spPr>
        <p:txBody>
          <a:bodyPr anchor="b">
            <a:normAutofit/>
          </a:bodyPr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Комбинатор повторения – 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repeat</a:t>
            </a:r>
            <a:endParaRPr lang="ru-RU" dirty="0">
              <a:latin typeface="Roboto" panose="02000000000000000000" pitchFamily="2" charset="0"/>
              <a:ea typeface="Roboto" panose="02000000000000000000" pitchFamily="2" charset="0"/>
              <a:cs typeface="Calibri" panose="020F050202020403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DE31C96-7EFB-124F-8407-638D96F811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0955" y="3444855"/>
            <a:ext cx="5926003" cy="3276620"/>
          </a:xfrm>
        </p:spPr>
        <p:txBody>
          <a:bodyPr>
            <a:noAutofit/>
          </a:bodyPr>
          <a:lstStyle/>
          <a:p>
            <a:r>
              <a:rPr lang="ru-RU" sz="2000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Это будет функция высшего порядка принимающая парсер</a:t>
            </a:r>
          </a:p>
          <a:p>
            <a:r>
              <a:rPr lang="ru-RU" sz="2000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И количество его повторений</a:t>
            </a:r>
          </a:p>
          <a:p>
            <a:r>
              <a:rPr lang="ru-RU" sz="2000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Количество может быть задано явно числами</a:t>
            </a:r>
          </a:p>
          <a:p>
            <a:r>
              <a:rPr lang="ru-RU" sz="2000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Или с помощью функции предиката 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until</a:t>
            </a:r>
          </a:p>
          <a:p>
            <a:r>
              <a:rPr lang="ru-RU" sz="2000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Результатом будет новый парсер «зацикливающий» исходный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72F872D-2B35-3E25-CC66-93B3584508D5}"/>
              </a:ext>
            </a:extLst>
          </p:cNvPr>
          <p:cNvSpPr txBox="1">
            <a:spLocks/>
          </p:cNvSpPr>
          <p:nvPr/>
        </p:nvSpPr>
        <p:spPr>
          <a:xfrm>
            <a:off x="8322419" y="6356350"/>
            <a:ext cx="3319056" cy="365125"/>
          </a:xfrm>
          <a:prstGeom prst="rect">
            <a:avLst/>
          </a:prstGeom>
        </p:spPr>
        <p:txBody>
          <a:bodyPr vert="horz" lIns="45720" tIns="22860" rIns="45720" bIns="22860" rtlCol="0" anchor="ctr">
            <a:norm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457200">
              <a:spcAft>
                <a:spcPts val="300"/>
              </a:spcAft>
              <a:defRPr/>
            </a:pPr>
            <a:fld id="{741C03D3-FA44-40EC-9A21-1FC4FEA3E22E}" type="slidenum">
              <a:rPr lang="en-US" sz="1200" smtClean="0">
                <a:solidFill>
                  <a:schemeClr val="bg1">
                    <a:lumMod val="65000"/>
                  </a:schemeClr>
                </a:solidFill>
                <a:latin typeface="Calibri" panose="020F0502020204030204"/>
              </a:rPr>
              <a:pPr algn="r" defTabSz="457200">
                <a:spcAft>
                  <a:spcPts val="300"/>
                </a:spcAft>
                <a:defRPr/>
              </a:pPr>
              <a:t>45</a:t>
            </a:fld>
            <a:endParaRPr lang="en-US" sz="1200" dirty="0">
              <a:solidFill>
                <a:schemeClr val="bg1">
                  <a:lumMod val="65000"/>
                </a:scheme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944307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568651-0694-3145-DC83-60F81DBD18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43043F8-82D4-28F0-34DA-8E97860EF5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289" b="13711"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11560655" y="6858000"/>
                </a:lnTo>
                <a:lnTo>
                  <a:pt x="11572884" y="6759738"/>
                </a:lnTo>
                <a:cubicBezTo>
                  <a:pt x="11663744" y="6693104"/>
                  <a:pt x="11749315" y="6619456"/>
                  <a:pt x="11812292" y="6532282"/>
                </a:cubicBezTo>
                <a:cubicBezTo>
                  <a:pt x="11851232" y="6478675"/>
                  <a:pt x="11886807" y="6425068"/>
                  <a:pt x="11956995" y="6386992"/>
                </a:cubicBezTo>
                <a:cubicBezTo>
                  <a:pt x="11918054" y="6334888"/>
                  <a:pt x="11851232" y="6322863"/>
                  <a:pt x="11801234" y="6284788"/>
                </a:cubicBezTo>
                <a:cubicBezTo>
                  <a:pt x="11797390" y="6253224"/>
                  <a:pt x="11876711" y="6262743"/>
                  <a:pt x="11856520" y="6193604"/>
                </a:cubicBezTo>
                <a:cubicBezTo>
                  <a:pt x="11829119" y="6101419"/>
                  <a:pt x="11858923" y="5996209"/>
                  <a:pt x="11722875" y="5956630"/>
                </a:cubicBezTo>
                <a:cubicBezTo>
                  <a:pt x="11686819" y="5866950"/>
                  <a:pt x="11676724" y="5723664"/>
                  <a:pt x="11763258" y="5635988"/>
                </a:cubicBezTo>
                <a:cubicBezTo>
                  <a:pt x="11892094" y="5505226"/>
                  <a:pt x="11871424" y="5422059"/>
                  <a:pt x="11706050" y="5351418"/>
                </a:cubicBezTo>
                <a:cubicBezTo>
                  <a:pt x="11684896" y="5342400"/>
                  <a:pt x="11707491" y="4786287"/>
                  <a:pt x="11697876" y="4763241"/>
                </a:cubicBezTo>
                <a:cubicBezTo>
                  <a:pt x="11713260" y="4731677"/>
                  <a:pt x="11749315" y="4739192"/>
                  <a:pt x="11776236" y="4730675"/>
                </a:cubicBezTo>
                <a:cubicBezTo>
                  <a:pt x="11894018" y="4694603"/>
                  <a:pt x="11897864" y="4694603"/>
                  <a:pt x="11868540" y="4584884"/>
                </a:cubicBezTo>
                <a:cubicBezTo>
                  <a:pt x="11859884" y="4551817"/>
                  <a:pt x="11880076" y="4538289"/>
                  <a:pt x="11898825" y="4517749"/>
                </a:cubicBezTo>
                <a:cubicBezTo>
                  <a:pt x="11969013" y="4441095"/>
                  <a:pt x="11969494" y="4440094"/>
                  <a:pt x="11897864" y="4375464"/>
                </a:cubicBezTo>
                <a:cubicBezTo>
                  <a:pt x="11877192" y="4356928"/>
                  <a:pt x="11863252" y="4336887"/>
                  <a:pt x="11854116" y="4311838"/>
                </a:cubicBezTo>
                <a:cubicBezTo>
                  <a:pt x="11837290" y="4266245"/>
                  <a:pt x="11837771" y="4228169"/>
                  <a:pt x="11901709" y="4203620"/>
                </a:cubicBezTo>
                <a:cubicBezTo>
                  <a:pt x="11946418" y="4186086"/>
                  <a:pt x="11971897" y="4166044"/>
                  <a:pt x="11974782" y="4114442"/>
                </a:cubicBezTo>
                <a:cubicBezTo>
                  <a:pt x="11976706" y="4071355"/>
                  <a:pt x="11981993" y="4043299"/>
                  <a:pt x="11932476" y="4024762"/>
                </a:cubicBezTo>
                <a:cubicBezTo>
                  <a:pt x="11892576" y="4009732"/>
                  <a:pt x="11881038" y="3977668"/>
                  <a:pt x="11885365" y="3939592"/>
                </a:cubicBezTo>
                <a:cubicBezTo>
                  <a:pt x="11895460" y="3846405"/>
                  <a:pt x="11841137" y="3791796"/>
                  <a:pt x="11751719" y="3749211"/>
                </a:cubicBezTo>
                <a:cubicBezTo>
                  <a:pt x="11666628" y="3708629"/>
                  <a:pt x="11592115" y="3654019"/>
                  <a:pt x="11513754" y="3604420"/>
                </a:cubicBezTo>
                <a:cubicBezTo>
                  <a:pt x="11426740" y="3549310"/>
                  <a:pt x="11325786" y="3516243"/>
                  <a:pt x="11220504" y="3488188"/>
                </a:cubicBezTo>
                <a:cubicBezTo>
                  <a:pt x="11239734" y="3448108"/>
                  <a:pt x="11306076" y="3470653"/>
                  <a:pt x="11312805" y="3414541"/>
                </a:cubicBezTo>
                <a:cubicBezTo>
                  <a:pt x="11148394" y="3366945"/>
                  <a:pt x="10991193" y="3295301"/>
                  <a:pt x="10805146" y="3277767"/>
                </a:cubicBezTo>
                <a:cubicBezTo>
                  <a:pt x="10955618" y="3286784"/>
                  <a:pt x="11092147" y="3222154"/>
                  <a:pt x="11234926" y="3203117"/>
                </a:cubicBezTo>
                <a:cubicBezTo>
                  <a:pt x="11248386" y="3171554"/>
                  <a:pt x="11217140" y="3179569"/>
                  <a:pt x="11204640" y="3174060"/>
                </a:cubicBezTo>
                <a:cubicBezTo>
                  <a:pt x="11192140" y="3168047"/>
                  <a:pt x="11176757" y="3166042"/>
                  <a:pt x="11174834" y="3143498"/>
                </a:cubicBezTo>
                <a:cubicBezTo>
                  <a:pt x="11243580" y="3110932"/>
                  <a:pt x="11329632" y="3132475"/>
                  <a:pt x="11400780" y="3099410"/>
                </a:cubicBezTo>
                <a:cubicBezTo>
                  <a:pt x="11384916" y="3051314"/>
                  <a:pt x="11323382" y="3080371"/>
                  <a:pt x="11297902" y="3041793"/>
                </a:cubicBezTo>
                <a:cubicBezTo>
                  <a:pt x="11364246" y="3034780"/>
                  <a:pt x="11425779" y="3031774"/>
                  <a:pt x="11485870" y="3021253"/>
                </a:cubicBezTo>
                <a:cubicBezTo>
                  <a:pt x="11532984" y="3013236"/>
                  <a:pt x="11545964" y="2972154"/>
                  <a:pt x="11513754" y="2944098"/>
                </a:cubicBezTo>
                <a:cubicBezTo>
                  <a:pt x="11484909" y="2919049"/>
                  <a:pt x="11442604" y="2917044"/>
                  <a:pt x="11405107" y="2906523"/>
                </a:cubicBezTo>
                <a:cubicBezTo>
                  <a:pt x="11137817" y="2833377"/>
                  <a:pt x="10857066" y="2809829"/>
                  <a:pt x="10572950" y="2803317"/>
                </a:cubicBezTo>
                <a:cubicBezTo>
                  <a:pt x="10117210" y="2792795"/>
                  <a:pt x="9660028" y="2793297"/>
                  <a:pt x="9205250" y="2778767"/>
                </a:cubicBezTo>
                <a:cubicBezTo>
                  <a:pt x="8996489" y="2772379"/>
                  <a:pt x="8788540" y="2761765"/>
                  <a:pt x="8579578" y="2759181"/>
                </a:cubicBezTo>
                <a:cubicBezTo>
                  <a:pt x="8509922" y="2758320"/>
                  <a:pt x="8440155" y="2758352"/>
                  <a:pt x="8370208" y="2759730"/>
                </a:cubicBezTo>
                <a:cubicBezTo>
                  <a:pt x="8070708" y="2765742"/>
                  <a:pt x="7771690" y="2764238"/>
                  <a:pt x="7470748" y="2819849"/>
                </a:cubicBezTo>
                <a:cubicBezTo>
                  <a:pt x="7316911" y="2848407"/>
                  <a:pt x="7156825" y="2838887"/>
                  <a:pt x="7001547" y="2861432"/>
                </a:cubicBezTo>
                <a:cubicBezTo>
                  <a:pt x="6765024" y="2896002"/>
                  <a:pt x="6528501" y="2936583"/>
                  <a:pt x="6295343" y="2988688"/>
                </a:cubicBezTo>
                <a:cubicBezTo>
                  <a:pt x="6222271" y="3005220"/>
                  <a:pt x="6131892" y="3015241"/>
                  <a:pt x="6075166" y="3078367"/>
                </a:cubicBezTo>
                <a:cubicBezTo>
                  <a:pt x="5985266" y="3038288"/>
                  <a:pt x="5929502" y="3113938"/>
                  <a:pt x="5859314" y="3139490"/>
                </a:cubicBezTo>
                <a:cubicBezTo>
                  <a:pt x="5831912" y="3149510"/>
                  <a:pt x="5795857" y="3163538"/>
                  <a:pt x="5800183" y="3195101"/>
                </a:cubicBezTo>
                <a:cubicBezTo>
                  <a:pt x="5804030" y="3234680"/>
                  <a:pt x="5844410" y="3260231"/>
                  <a:pt x="5882870" y="3252215"/>
                </a:cubicBezTo>
                <a:cubicBezTo>
                  <a:pt x="6002574" y="3227164"/>
                  <a:pt x="6109777" y="3283277"/>
                  <a:pt x="6232848" y="3274760"/>
                </a:cubicBezTo>
                <a:cubicBezTo>
                  <a:pt x="6125643" y="3298808"/>
                  <a:pt x="6018918" y="3323358"/>
                  <a:pt x="5911715" y="3347407"/>
                </a:cubicBezTo>
                <a:cubicBezTo>
                  <a:pt x="6070839" y="3366444"/>
                  <a:pt x="6227559" y="3332376"/>
                  <a:pt x="6384279" y="3312836"/>
                </a:cubicBezTo>
                <a:cubicBezTo>
                  <a:pt x="6434757" y="3306824"/>
                  <a:pt x="6513117" y="3260732"/>
                  <a:pt x="6526097" y="3325362"/>
                </a:cubicBezTo>
                <a:cubicBezTo>
                  <a:pt x="6534750" y="3368448"/>
                  <a:pt x="6450622" y="3371454"/>
                  <a:pt x="6403028" y="3383478"/>
                </a:cubicBezTo>
                <a:cubicBezTo>
                  <a:pt x="6192945" y="3435081"/>
                  <a:pt x="5979497" y="3465141"/>
                  <a:pt x="5767013" y="3500713"/>
                </a:cubicBezTo>
                <a:cubicBezTo>
                  <a:pt x="5746822" y="3504220"/>
                  <a:pt x="5720381" y="3501214"/>
                  <a:pt x="5706920" y="3511233"/>
                </a:cubicBezTo>
                <a:cubicBezTo>
                  <a:pt x="5598272" y="3591895"/>
                  <a:pt x="5460782" y="3618449"/>
                  <a:pt x="5310793" y="3677066"/>
                </a:cubicBezTo>
                <a:cubicBezTo>
                  <a:pt x="5405498" y="3704622"/>
                  <a:pt x="5469435" y="3648007"/>
                  <a:pt x="5548276" y="3660533"/>
                </a:cubicBezTo>
                <a:cubicBezTo>
                  <a:pt x="5467993" y="3721154"/>
                  <a:pt x="5374730" y="3732677"/>
                  <a:pt x="5293005" y="3765743"/>
                </a:cubicBezTo>
                <a:cubicBezTo>
                  <a:pt x="5234355" y="3789291"/>
                  <a:pt x="5016580" y="3862938"/>
                  <a:pt x="4983410" y="3883981"/>
                </a:cubicBezTo>
                <a:cubicBezTo>
                  <a:pt x="4883416" y="3949110"/>
                  <a:pt x="4756501" y="3979672"/>
                  <a:pt x="4674775" y="4068850"/>
                </a:cubicBezTo>
                <a:cubicBezTo>
                  <a:pt x="4617087" y="4131477"/>
                  <a:pt x="4520939" y="4119952"/>
                  <a:pt x="4453155" y="4163539"/>
                </a:cubicBezTo>
                <a:cubicBezTo>
                  <a:pt x="4429119" y="4204622"/>
                  <a:pt x="4475751" y="4215143"/>
                  <a:pt x="4492095" y="4237188"/>
                </a:cubicBezTo>
                <a:cubicBezTo>
                  <a:pt x="4513728" y="4266746"/>
                  <a:pt x="4475269" y="4283280"/>
                  <a:pt x="4464213" y="4318851"/>
                </a:cubicBezTo>
                <a:cubicBezTo>
                  <a:pt x="4591608" y="4278771"/>
                  <a:pt x="4713234" y="4255223"/>
                  <a:pt x="4857456" y="4241696"/>
                </a:cubicBezTo>
                <a:cubicBezTo>
                  <a:pt x="4809862" y="4299311"/>
                  <a:pt x="4752174" y="4274261"/>
                  <a:pt x="4713234" y="4295303"/>
                </a:cubicBezTo>
                <a:cubicBezTo>
                  <a:pt x="4687756" y="4308830"/>
                  <a:pt x="4648816" y="4314843"/>
                  <a:pt x="4656026" y="4348410"/>
                </a:cubicBezTo>
                <a:cubicBezTo>
                  <a:pt x="4661795" y="4374963"/>
                  <a:pt x="4694486" y="4371456"/>
                  <a:pt x="4718523" y="4368951"/>
                </a:cubicBezTo>
                <a:cubicBezTo>
                  <a:pt x="4810825" y="4359433"/>
                  <a:pt x="4900722" y="4356425"/>
                  <a:pt x="4989178" y="4420054"/>
                </a:cubicBezTo>
                <a:cubicBezTo>
                  <a:pt x="4764193" y="4512739"/>
                  <a:pt x="4505557" y="4473661"/>
                  <a:pt x="4304127" y="4609933"/>
                </a:cubicBezTo>
                <a:cubicBezTo>
                  <a:pt x="4332491" y="4652018"/>
                  <a:pt x="4372871" y="4629473"/>
                  <a:pt x="4402677" y="4624463"/>
                </a:cubicBezTo>
                <a:cubicBezTo>
                  <a:pt x="4598338" y="4590394"/>
                  <a:pt x="5297331" y="4651016"/>
                  <a:pt x="5398287" y="4608430"/>
                </a:cubicBezTo>
                <a:cubicBezTo>
                  <a:pt x="5460301" y="4582379"/>
                  <a:pt x="5525682" y="4569853"/>
                  <a:pt x="5592504" y="4585886"/>
                </a:cubicBezTo>
                <a:cubicBezTo>
                  <a:pt x="5656923" y="4601416"/>
                  <a:pt x="5640578" y="4819353"/>
                  <a:pt x="5411266" y="4964142"/>
                </a:cubicBezTo>
                <a:cubicBezTo>
                  <a:pt x="5378575" y="4984684"/>
                  <a:pt x="5524721" y="5014244"/>
                  <a:pt x="5480493" y="5031277"/>
                </a:cubicBezTo>
                <a:cubicBezTo>
                  <a:pt x="5445880" y="5044804"/>
                  <a:pt x="5276179" y="5037289"/>
                  <a:pt x="5233393" y="5047810"/>
                </a:cubicBezTo>
                <a:cubicBezTo>
                  <a:pt x="5216567" y="5052318"/>
                  <a:pt x="4701216" y="5221157"/>
                  <a:pt x="4750251" y="5256728"/>
                </a:cubicBezTo>
                <a:cubicBezTo>
                  <a:pt x="4896877" y="5363441"/>
                  <a:pt x="5388190" y="5558833"/>
                  <a:pt x="4508440" y="5624965"/>
                </a:cubicBezTo>
                <a:cubicBezTo>
                  <a:pt x="4536323" y="5663542"/>
                  <a:pt x="4613241" y="5638994"/>
                  <a:pt x="4602665" y="5706629"/>
                </a:cubicBezTo>
                <a:cubicBezTo>
                  <a:pt x="4485845" y="5743202"/>
                  <a:pt x="4350758" y="5741198"/>
                  <a:pt x="4215189" y="5797811"/>
                </a:cubicBezTo>
                <a:cubicBezTo>
                  <a:pt x="4276245" y="5838893"/>
                  <a:pt x="4346432" y="5813844"/>
                  <a:pt x="4407966" y="5826870"/>
                </a:cubicBezTo>
                <a:cubicBezTo>
                  <a:pt x="4373353" y="5878473"/>
                  <a:pt x="4313741" y="5870457"/>
                  <a:pt x="4265186" y="5881478"/>
                </a:cubicBezTo>
                <a:cubicBezTo>
                  <a:pt x="4220479" y="5892001"/>
                  <a:pt x="4125774" y="5981680"/>
                  <a:pt x="4145964" y="5977170"/>
                </a:cubicBezTo>
                <a:cubicBezTo>
                  <a:pt x="4332971" y="5937091"/>
                  <a:pt x="4522862" y="5948113"/>
                  <a:pt x="4710350" y="5909035"/>
                </a:cubicBezTo>
                <a:cubicBezTo>
                  <a:pt x="4772366" y="5896009"/>
                  <a:pt x="4842554" y="5870958"/>
                  <a:pt x="4870916" y="5949616"/>
                </a:cubicBezTo>
                <a:cubicBezTo>
                  <a:pt x="4879571" y="5972663"/>
                  <a:pt x="4873320" y="5980177"/>
                  <a:pt x="4960333" y="5949115"/>
                </a:cubicBezTo>
                <a:cubicBezTo>
                  <a:pt x="4994466" y="5937091"/>
                  <a:pt x="5039656" y="5924065"/>
                  <a:pt x="5073788" y="5953623"/>
                </a:cubicBezTo>
                <a:cubicBezTo>
                  <a:pt x="5052154" y="5990698"/>
                  <a:pt x="5010331" y="5979675"/>
                  <a:pt x="4979084" y="5990197"/>
                </a:cubicBezTo>
                <a:cubicBezTo>
                  <a:pt x="4896397" y="6017250"/>
                  <a:pt x="5180513" y="6120457"/>
                  <a:pt x="5100228" y="6151519"/>
                </a:cubicBezTo>
                <a:cubicBezTo>
                  <a:pt x="4935817" y="6215148"/>
                  <a:pt x="4832938" y="6196611"/>
                  <a:pt x="4666602" y="6266250"/>
                </a:cubicBezTo>
                <a:cubicBezTo>
                  <a:pt x="4723331" y="6264746"/>
                  <a:pt x="4706024" y="6288795"/>
                  <a:pt x="4762750" y="6288795"/>
                </a:cubicBezTo>
                <a:cubicBezTo>
                  <a:pt x="4788229" y="6288795"/>
                  <a:pt x="4815151" y="6294807"/>
                  <a:pt x="4815151" y="6322363"/>
                </a:cubicBezTo>
                <a:cubicBezTo>
                  <a:pt x="4815151" y="6348414"/>
                  <a:pt x="4516613" y="6491199"/>
                  <a:pt x="4558918" y="6504727"/>
                </a:cubicBezTo>
                <a:cubicBezTo>
                  <a:pt x="4674295" y="6541299"/>
                  <a:pt x="4970431" y="6429075"/>
                  <a:pt x="4899280" y="6480679"/>
                </a:cubicBezTo>
                <a:cubicBezTo>
                  <a:pt x="4791114" y="6559337"/>
                  <a:pt x="4774769" y="6574868"/>
                  <a:pt x="4692563" y="6586391"/>
                </a:cubicBezTo>
                <a:cubicBezTo>
                  <a:pt x="4621894" y="6596411"/>
                  <a:pt x="4373353" y="6816352"/>
                  <a:pt x="4303645" y="6834888"/>
                </a:cubicBezTo>
                <a:cubicBezTo>
                  <a:pt x="4288262" y="6838896"/>
                  <a:pt x="4291687" y="6845065"/>
                  <a:pt x="4307829" y="6852361"/>
                </a:cubicBezTo>
                <a:lnTo>
                  <a:pt x="432378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0" name="Rectangle 2">
            <a:extLst>
              <a:ext uri="{FF2B5EF4-FFF2-40B4-BE49-F238E27FC236}">
                <a16:creationId xmlns:a16="http://schemas.microsoft.com/office/drawing/2014/main" id="{D19BB860-8A3E-650B-F9CC-BB9C751AF5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06657" y="3831392"/>
            <a:ext cx="6315738" cy="224676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JetBrains Mono"/>
              </a:rPr>
              <a:t>sign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JetBrains Mono"/>
              </a:rPr>
              <a:t> 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JetBrains Mono"/>
              </a:rPr>
              <a:t>tag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([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/[-+]/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], {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token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'SIGN'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});</a:t>
            </a:r>
            <a:b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JetBrains Mono"/>
              </a:rPr>
              <a:t>digit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JetBrains Mono"/>
              </a:rPr>
              <a:t> 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JetBrains Mono"/>
              </a:rPr>
              <a:t>tag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([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/\d/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],  {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token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'DIGIT’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});</a:t>
            </a:r>
            <a:endParaRPr kumimoji="0" lang="en-US" altLang="ru-RU" sz="2800" b="0" i="0" u="none" strike="noStrike" cap="none" normalizeH="0" baseline="0" dirty="0">
              <a:ln>
                <a:noFill/>
              </a:ln>
              <a:solidFill>
                <a:srgbClr val="080808"/>
              </a:solidFill>
              <a:effectLst/>
              <a:latin typeface="JetBrains Mono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248F8F"/>
                </a:solidFill>
                <a:effectLst/>
                <a:latin typeface="JetBrains Mono"/>
              </a:rPr>
              <a:t>digits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248F8F"/>
                </a:solidFill>
                <a:effectLst/>
                <a:latin typeface="JetBrains Mono"/>
              </a:rPr>
              <a:t> 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repeat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JetBrains Mono"/>
              </a:rPr>
              <a:t>digit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{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min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JetBrains Mono"/>
              </a:rPr>
              <a:t>1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});</a:t>
            </a:r>
            <a:b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br>
              <a:rPr kumimoji="0" lang="ru-RU" altLang="ru-RU" sz="28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JetBrains Mono"/>
              </a:rPr>
            </a:b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JetBrains Mono"/>
              </a:rPr>
              <a:t>seq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JetBrains Mono"/>
              </a:rPr>
              <a:t>sign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JetBrains Mono"/>
              </a:rPr>
              <a:t>digit</a:t>
            </a:r>
            <a:r>
              <a:rPr kumimoji="0" lang="en-US" altLang="ru-RU" sz="2800" b="0" i="0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JetBrains Mono"/>
              </a:rPr>
              <a:t>s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)(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'+100'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endParaRPr kumimoji="0" lang="ru-RU" altLang="ru-RU" sz="5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Номер слайда 3">
            <a:extLst>
              <a:ext uri="{FF2B5EF4-FFF2-40B4-BE49-F238E27FC236}">
                <a16:creationId xmlns:a16="http://schemas.microsoft.com/office/drawing/2014/main" id="{DABF6987-D5E4-564C-D636-85A34704663F}"/>
              </a:ext>
            </a:extLst>
          </p:cNvPr>
          <p:cNvSpPr txBox="1">
            <a:spLocks/>
          </p:cNvSpPr>
          <p:nvPr/>
        </p:nvSpPr>
        <p:spPr>
          <a:xfrm>
            <a:off x="8322419" y="6356350"/>
            <a:ext cx="3319056" cy="365125"/>
          </a:xfrm>
          <a:prstGeom prst="rect">
            <a:avLst/>
          </a:prstGeom>
        </p:spPr>
        <p:txBody>
          <a:bodyPr vert="horz" lIns="45720" tIns="22860" rIns="45720" bIns="22860" rtlCol="0" anchor="ctr">
            <a:norm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457200">
              <a:spcAft>
                <a:spcPts val="300"/>
              </a:spcAft>
              <a:defRPr/>
            </a:pPr>
            <a:fld id="{741C03D3-FA44-40EC-9A21-1FC4FEA3E22E}" type="slidenum">
              <a:rPr lang="en-US" sz="1200" smtClean="0">
                <a:solidFill>
                  <a:schemeClr val="bg1">
                    <a:lumMod val="65000"/>
                  </a:schemeClr>
                </a:solidFill>
                <a:latin typeface="Calibri" panose="020F0502020204030204"/>
              </a:rPr>
              <a:pPr algn="r" defTabSz="457200">
                <a:spcAft>
                  <a:spcPts val="300"/>
                </a:spcAft>
                <a:defRPr/>
              </a:pPr>
              <a:t>46</a:t>
            </a:fld>
            <a:endParaRPr lang="en-US" sz="1200" dirty="0">
              <a:solidFill>
                <a:schemeClr val="bg1">
                  <a:lumMod val="65000"/>
                </a:scheme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5999670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132449-0FA1-A027-31B4-6274C85F0B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603D95-2A0C-2A67-6E37-8FB9DBECE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Комбинатор </a:t>
            </a:r>
            <a:r>
              <a:rPr lang="ru-RU" dirty="0" err="1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опциональности</a:t>
            </a: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 – 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opt</a:t>
            </a:r>
            <a:endParaRPr lang="ru-RU" dirty="0">
              <a:latin typeface="Roboto" panose="02000000000000000000" pitchFamily="2" charset="0"/>
              <a:ea typeface="Roboto" panose="02000000000000000000" pitchFamily="2" charset="0"/>
              <a:cs typeface="Calibri" panose="020F050202020403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1188E49-3AE7-4773-4C05-C763C944FD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Фактически – это частный случай комбинатора 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repeat</a:t>
            </a:r>
          </a:p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Со значением 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min = 0 </a:t>
            </a: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и 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max = 1</a:t>
            </a:r>
          </a:p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Поэтому можно просто сделать фасад </a:t>
            </a: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  <a:sym typeface="Wingdings" panose="05000000000000000000" pitchFamily="2" charset="2"/>
              </a:rPr>
              <a:t></a:t>
            </a:r>
            <a:endParaRPr lang="ru-RU" dirty="0">
              <a:latin typeface="Roboto" panose="02000000000000000000" pitchFamily="2" charset="0"/>
              <a:ea typeface="Roboto" panose="02000000000000000000" pitchFamily="2" charset="0"/>
              <a:cs typeface="Calibri" panose="020F0502020204030204" pitchFamily="34" charset="0"/>
            </a:endParaRPr>
          </a:p>
        </p:txBody>
      </p:sp>
      <p:pic>
        <p:nvPicPr>
          <p:cNvPr id="7172" name="Picture 4">
            <a:extLst>
              <a:ext uri="{FF2B5EF4-FFF2-40B4-BE49-F238E27FC236}">
                <a16:creationId xmlns:a16="http://schemas.microsoft.com/office/drawing/2014/main" id="{A8F94935-A4B6-A354-7844-3954924231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7206" y="3429000"/>
            <a:ext cx="3590260" cy="34162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799D448-0A32-4BF1-5738-DB7313198CBE}"/>
              </a:ext>
            </a:extLst>
          </p:cNvPr>
          <p:cNvSpPr txBox="1">
            <a:spLocks/>
          </p:cNvSpPr>
          <p:nvPr/>
        </p:nvSpPr>
        <p:spPr>
          <a:xfrm>
            <a:off x="8322419" y="6356350"/>
            <a:ext cx="3319056" cy="365125"/>
          </a:xfrm>
          <a:prstGeom prst="rect">
            <a:avLst/>
          </a:prstGeom>
        </p:spPr>
        <p:txBody>
          <a:bodyPr vert="horz" lIns="45720" tIns="22860" rIns="45720" bIns="22860" rtlCol="0" anchor="ctr">
            <a:norm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457200">
              <a:spcAft>
                <a:spcPts val="300"/>
              </a:spcAft>
              <a:defRPr/>
            </a:pPr>
            <a:fld id="{741C03D3-FA44-40EC-9A21-1FC4FEA3E22E}" type="slidenum">
              <a:rPr lang="en-US" sz="1200" smtClean="0">
                <a:solidFill>
                  <a:schemeClr val="bg1">
                    <a:lumMod val="65000"/>
                  </a:schemeClr>
                </a:solidFill>
                <a:latin typeface="Calibri" panose="020F0502020204030204"/>
              </a:rPr>
              <a:pPr algn="r" defTabSz="457200">
                <a:spcAft>
                  <a:spcPts val="300"/>
                </a:spcAft>
                <a:defRPr/>
              </a:pPr>
              <a:t>47</a:t>
            </a:fld>
            <a:endParaRPr lang="en-US" sz="1200" dirty="0">
              <a:solidFill>
                <a:schemeClr val="bg1">
                  <a:lumMod val="65000"/>
                </a:scheme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225202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132449-0FA1-A027-31B4-6274C85F0B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>
            <a:extLst>
              <a:ext uri="{FF2B5EF4-FFF2-40B4-BE49-F238E27FC236}">
                <a16:creationId xmlns:a16="http://schemas.microsoft.com/office/drawing/2014/main" id="{7409F960-E42E-28C7-40C7-68AC69DF55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56" r="1" b="1"/>
          <a:stretch/>
        </p:blipFill>
        <p:spPr bwMode="auto"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11560655" y="6858000"/>
                </a:lnTo>
                <a:lnTo>
                  <a:pt x="11572884" y="6759738"/>
                </a:lnTo>
                <a:cubicBezTo>
                  <a:pt x="11663744" y="6693104"/>
                  <a:pt x="11749315" y="6619456"/>
                  <a:pt x="11812292" y="6532282"/>
                </a:cubicBezTo>
                <a:cubicBezTo>
                  <a:pt x="11851232" y="6478675"/>
                  <a:pt x="11886807" y="6425068"/>
                  <a:pt x="11956995" y="6386992"/>
                </a:cubicBezTo>
                <a:cubicBezTo>
                  <a:pt x="11918054" y="6334888"/>
                  <a:pt x="11851232" y="6322863"/>
                  <a:pt x="11801234" y="6284788"/>
                </a:cubicBezTo>
                <a:cubicBezTo>
                  <a:pt x="11797390" y="6253224"/>
                  <a:pt x="11876711" y="6262743"/>
                  <a:pt x="11856520" y="6193604"/>
                </a:cubicBezTo>
                <a:cubicBezTo>
                  <a:pt x="11829119" y="6101419"/>
                  <a:pt x="11858923" y="5996209"/>
                  <a:pt x="11722875" y="5956630"/>
                </a:cubicBezTo>
                <a:cubicBezTo>
                  <a:pt x="11686819" y="5866950"/>
                  <a:pt x="11676724" y="5723664"/>
                  <a:pt x="11763258" y="5635988"/>
                </a:cubicBezTo>
                <a:cubicBezTo>
                  <a:pt x="11892094" y="5505226"/>
                  <a:pt x="11871424" y="5422059"/>
                  <a:pt x="11706050" y="5351418"/>
                </a:cubicBezTo>
                <a:cubicBezTo>
                  <a:pt x="11684896" y="5342400"/>
                  <a:pt x="11707491" y="4786287"/>
                  <a:pt x="11697876" y="4763241"/>
                </a:cubicBezTo>
                <a:cubicBezTo>
                  <a:pt x="11713260" y="4731677"/>
                  <a:pt x="11749315" y="4739192"/>
                  <a:pt x="11776236" y="4730675"/>
                </a:cubicBezTo>
                <a:cubicBezTo>
                  <a:pt x="11894018" y="4694603"/>
                  <a:pt x="11897864" y="4694603"/>
                  <a:pt x="11868540" y="4584884"/>
                </a:cubicBezTo>
                <a:cubicBezTo>
                  <a:pt x="11859884" y="4551817"/>
                  <a:pt x="11880076" y="4538289"/>
                  <a:pt x="11898825" y="4517749"/>
                </a:cubicBezTo>
                <a:cubicBezTo>
                  <a:pt x="11969013" y="4441095"/>
                  <a:pt x="11969494" y="4440094"/>
                  <a:pt x="11897864" y="4375464"/>
                </a:cubicBezTo>
                <a:cubicBezTo>
                  <a:pt x="11877192" y="4356928"/>
                  <a:pt x="11863252" y="4336887"/>
                  <a:pt x="11854116" y="4311838"/>
                </a:cubicBezTo>
                <a:cubicBezTo>
                  <a:pt x="11837290" y="4266245"/>
                  <a:pt x="11837771" y="4228169"/>
                  <a:pt x="11901709" y="4203620"/>
                </a:cubicBezTo>
                <a:cubicBezTo>
                  <a:pt x="11946418" y="4186086"/>
                  <a:pt x="11971897" y="4166044"/>
                  <a:pt x="11974782" y="4114442"/>
                </a:cubicBezTo>
                <a:cubicBezTo>
                  <a:pt x="11976706" y="4071355"/>
                  <a:pt x="11981993" y="4043299"/>
                  <a:pt x="11932476" y="4024762"/>
                </a:cubicBezTo>
                <a:cubicBezTo>
                  <a:pt x="11892576" y="4009732"/>
                  <a:pt x="11881038" y="3977668"/>
                  <a:pt x="11885365" y="3939592"/>
                </a:cubicBezTo>
                <a:cubicBezTo>
                  <a:pt x="11895460" y="3846405"/>
                  <a:pt x="11841137" y="3791796"/>
                  <a:pt x="11751719" y="3749211"/>
                </a:cubicBezTo>
                <a:cubicBezTo>
                  <a:pt x="11666628" y="3708629"/>
                  <a:pt x="11592115" y="3654019"/>
                  <a:pt x="11513754" y="3604420"/>
                </a:cubicBezTo>
                <a:cubicBezTo>
                  <a:pt x="11426740" y="3549310"/>
                  <a:pt x="11325786" y="3516243"/>
                  <a:pt x="11220504" y="3488188"/>
                </a:cubicBezTo>
                <a:cubicBezTo>
                  <a:pt x="11239734" y="3448108"/>
                  <a:pt x="11306076" y="3470653"/>
                  <a:pt x="11312805" y="3414541"/>
                </a:cubicBezTo>
                <a:cubicBezTo>
                  <a:pt x="11148394" y="3366945"/>
                  <a:pt x="10991193" y="3295301"/>
                  <a:pt x="10805146" y="3277767"/>
                </a:cubicBezTo>
                <a:cubicBezTo>
                  <a:pt x="10955618" y="3286784"/>
                  <a:pt x="11092147" y="3222154"/>
                  <a:pt x="11234926" y="3203117"/>
                </a:cubicBezTo>
                <a:cubicBezTo>
                  <a:pt x="11248386" y="3171554"/>
                  <a:pt x="11217140" y="3179569"/>
                  <a:pt x="11204640" y="3174060"/>
                </a:cubicBezTo>
                <a:cubicBezTo>
                  <a:pt x="11192140" y="3168047"/>
                  <a:pt x="11176757" y="3166042"/>
                  <a:pt x="11174834" y="3143498"/>
                </a:cubicBezTo>
                <a:cubicBezTo>
                  <a:pt x="11243580" y="3110932"/>
                  <a:pt x="11329632" y="3132475"/>
                  <a:pt x="11400780" y="3099410"/>
                </a:cubicBezTo>
                <a:cubicBezTo>
                  <a:pt x="11384916" y="3051314"/>
                  <a:pt x="11323382" y="3080371"/>
                  <a:pt x="11297902" y="3041793"/>
                </a:cubicBezTo>
                <a:cubicBezTo>
                  <a:pt x="11364246" y="3034780"/>
                  <a:pt x="11425779" y="3031774"/>
                  <a:pt x="11485870" y="3021253"/>
                </a:cubicBezTo>
                <a:cubicBezTo>
                  <a:pt x="11532984" y="3013236"/>
                  <a:pt x="11545964" y="2972154"/>
                  <a:pt x="11513754" y="2944098"/>
                </a:cubicBezTo>
                <a:cubicBezTo>
                  <a:pt x="11484909" y="2919049"/>
                  <a:pt x="11442604" y="2917044"/>
                  <a:pt x="11405107" y="2906523"/>
                </a:cubicBezTo>
                <a:cubicBezTo>
                  <a:pt x="11137817" y="2833377"/>
                  <a:pt x="10857066" y="2809829"/>
                  <a:pt x="10572950" y="2803317"/>
                </a:cubicBezTo>
                <a:cubicBezTo>
                  <a:pt x="10117210" y="2792795"/>
                  <a:pt x="9660028" y="2793297"/>
                  <a:pt x="9205250" y="2778767"/>
                </a:cubicBezTo>
                <a:cubicBezTo>
                  <a:pt x="8996489" y="2772379"/>
                  <a:pt x="8788540" y="2761765"/>
                  <a:pt x="8579578" y="2759181"/>
                </a:cubicBezTo>
                <a:cubicBezTo>
                  <a:pt x="8509922" y="2758320"/>
                  <a:pt x="8440155" y="2758352"/>
                  <a:pt x="8370208" y="2759730"/>
                </a:cubicBezTo>
                <a:cubicBezTo>
                  <a:pt x="8070708" y="2765742"/>
                  <a:pt x="7771690" y="2764238"/>
                  <a:pt x="7470748" y="2819849"/>
                </a:cubicBezTo>
                <a:cubicBezTo>
                  <a:pt x="7316911" y="2848407"/>
                  <a:pt x="7156825" y="2838887"/>
                  <a:pt x="7001547" y="2861432"/>
                </a:cubicBezTo>
                <a:cubicBezTo>
                  <a:pt x="6765024" y="2896002"/>
                  <a:pt x="6528501" y="2936583"/>
                  <a:pt x="6295343" y="2988688"/>
                </a:cubicBezTo>
                <a:cubicBezTo>
                  <a:pt x="6222271" y="3005220"/>
                  <a:pt x="6131892" y="3015241"/>
                  <a:pt x="6075166" y="3078367"/>
                </a:cubicBezTo>
                <a:cubicBezTo>
                  <a:pt x="5985266" y="3038288"/>
                  <a:pt x="5929502" y="3113938"/>
                  <a:pt x="5859314" y="3139490"/>
                </a:cubicBezTo>
                <a:cubicBezTo>
                  <a:pt x="5831912" y="3149510"/>
                  <a:pt x="5795857" y="3163538"/>
                  <a:pt x="5800183" y="3195101"/>
                </a:cubicBezTo>
                <a:cubicBezTo>
                  <a:pt x="5804030" y="3234680"/>
                  <a:pt x="5844410" y="3260231"/>
                  <a:pt x="5882870" y="3252215"/>
                </a:cubicBezTo>
                <a:cubicBezTo>
                  <a:pt x="6002574" y="3227164"/>
                  <a:pt x="6109777" y="3283277"/>
                  <a:pt x="6232848" y="3274760"/>
                </a:cubicBezTo>
                <a:cubicBezTo>
                  <a:pt x="6125643" y="3298808"/>
                  <a:pt x="6018918" y="3323358"/>
                  <a:pt x="5911715" y="3347407"/>
                </a:cubicBezTo>
                <a:cubicBezTo>
                  <a:pt x="6070839" y="3366444"/>
                  <a:pt x="6227559" y="3332376"/>
                  <a:pt x="6384279" y="3312836"/>
                </a:cubicBezTo>
                <a:cubicBezTo>
                  <a:pt x="6434757" y="3306824"/>
                  <a:pt x="6513117" y="3260732"/>
                  <a:pt x="6526097" y="3325362"/>
                </a:cubicBezTo>
                <a:cubicBezTo>
                  <a:pt x="6534750" y="3368448"/>
                  <a:pt x="6450622" y="3371454"/>
                  <a:pt x="6403028" y="3383478"/>
                </a:cubicBezTo>
                <a:cubicBezTo>
                  <a:pt x="6192945" y="3435081"/>
                  <a:pt x="5979497" y="3465141"/>
                  <a:pt x="5767013" y="3500713"/>
                </a:cubicBezTo>
                <a:cubicBezTo>
                  <a:pt x="5746822" y="3504220"/>
                  <a:pt x="5720381" y="3501214"/>
                  <a:pt x="5706920" y="3511233"/>
                </a:cubicBezTo>
                <a:cubicBezTo>
                  <a:pt x="5598272" y="3591895"/>
                  <a:pt x="5460782" y="3618449"/>
                  <a:pt x="5310793" y="3677066"/>
                </a:cubicBezTo>
                <a:cubicBezTo>
                  <a:pt x="5405498" y="3704622"/>
                  <a:pt x="5469435" y="3648007"/>
                  <a:pt x="5548276" y="3660533"/>
                </a:cubicBezTo>
                <a:cubicBezTo>
                  <a:pt x="5467993" y="3721154"/>
                  <a:pt x="5374730" y="3732677"/>
                  <a:pt x="5293005" y="3765743"/>
                </a:cubicBezTo>
                <a:cubicBezTo>
                  <a:pt x="5234355" y="3789291"/>
                  <a:pt x="5016580" y="3862938"/>
                  <a:pt x="4983410" y="3883981"/>
                </a:cubicBezTo>
                <a:cubicBezTo>
                  <a:pt x="4883416" y="3949110"/>
                  <a:pt x="4756501" y="3979672"/>
                  <a:pt x="4674775" y="4068850"/>
                </a:cubicBezTo>
                <a:cubicBezTo>
                  <a:pt x="4617087" y="4131477"/>
                  <a:pt x="4520939" y="4119952"/>
                  <a:pt x="4453155" y="4163539"/>
                </a:cubicBezTo>
                <a:cubicBezTo>
                  <a:pt x="4429119" y="4204622"/>
                  <a:pt x="4475751" y="4215143"/>
                  <a:pt x="4492095" y="4237188"/>
                </a:cubicBezTo>
                <a:cubicBezTo>
                  <a:pt x="4513728" y="4266746"/>
                  <a:pt x="4475269" y="4283280"/>
                  <a:pt x="4464213" y="4318851"/>
                </a:cubicBezTo>
                <a:cubicBezTo>
                  <a:pt x="4591608" y="4278771"/>
                  <a:pt x="4713234" y="4255223"/>
                  <a:pt x="4857456" y="4241696"/>
                </a:cubicBezTo>
                <a:cubicBezTo>
                  <a:pt x="4809862" y="4299311"/>
                  <a:pt x="4752174" y="4274261"/>
                  <a:pt x="4713234" y="4295303"/>
                </a:cubicBezTo>
                <a:cubicBezTo>
                  <a:pt x="4687756" y="4308830"/>
                  <a:pt x="4648816" y="4314843"/>
                  <a:pt x="4656026" y="4348410"/>
                </a:cubicBezTo>
                <a:cubicBezTo>
                  <a:pt x="4661795" y="4374963"/>
                  <a:pt x="4694486" y="4371456"/>
                  <a:pt x="4718523" y="4368951"/>
                </a:cubicBezTo>
                <a:cubicBezTo>
                  <a:pt x="4810825" y="4359433"/>
                  <a:pt x="4900722" y="4356425"/>
                  <a:pt x="4989178" y="4420054"/>
                </a:cubicBezTo>
                <a:cubicBezTo>
                  <a:pt x="4764193" y="4512739"/>
                  <a:pt x="4505557" y="4473661"/>
                  <a:pt x="4304127" y="4609933"/>
                </a:cubicBezTo>
                <a:cubicBezTo>
                  <a:pt x="4332491" y="4652018"/>
                  <a:pt x="4372871" y="4629473"/>
                  <a:pt x="4402677" y="4624463"/>
                </a:cubicBezTo>
                <a:cubicBezTo>
                  <a:pt x="4598338" y="4590394"/>
                  <a:pt x="5297331" y="4651016"/>
                  <a:pt x="5398287" y="4608430"/>
                </a:cubicBezTo>
                <a:cubicBezTo>
                  <a:pt x="5460301" y="4582379"/>
                  <a:pt x="5525682" y="4569853"/>
                  <a:pt x="5592504" y="4585886"/>
                </a:cubicBezTo>
                <a:cubicBezTo>
                  <a:pt x="5656923" y="4601416"/>
                  <a:pt x="5640578" y="4819353"/>
                  <a:pt x="5411266" y="4964142"/>
                </a:cubicBezTo>
                <a:cubicBezTo>
                  <a:pt x="5378575" y="4984684"/>
                  <a:pt x="5524721" y="5014244"/>
                  <a:pt x="5480493" y="5031277"/>
                </a:cubicBezTo>
                <a:cubicBezTo>
                  <a:pt x="5445880" y="5044804"/>
                  <a:pt x="5276179" y="5037289"/>
                  <a:pt x="5233393" y="5047810"/>
                </a:cubicBezTo>
                <a:cubicBezTo>
                  <a:pt x="5216567" y="5052318"/>
                  <a:pt x="4701216" y="5221157"/>
                  <a:pt x="4750251" y="5256728"/>
                </a:cubicBezTo>
                <a:cubicBezTo>
                  <a:pt x="4896877" y="5363441"/>
                  <a:pt x="5388190" y="5558833"/>
                  <a:pt x="4508440" y="5624965"/>
                </a:cubicBezTo>
                <a:cubicBezTo>
                  <a:pt x="4536323" y="5663542"/>
                  <a:pt x="4613241" y="5638994"/>
                  <a:pt x="4602665" y="5706629"/>
                </a:cubicBezTo>
                <a:cubicBezTo>
                  <a:pt x="4485845" y="5743202"/>
                  <a:pt x="4350758" y="5741198"/>
                  <a:pt x="4215189" y="5797811"/>
                </a:cubicBezTo>
                <a:cubicBezTo>
                  <a:pt x="4276245" y="5838893"/>
                  <a:pt x="4346432" y="5813844"/>
                  <a:pt x="4407966" y="5826870"/>
                </a:cubicBezTo>
                <a:cubicBezTo>
                  <a:pt x="4373353" y="5878473"/>
                  <a:pt x="4313741" y="5870457"/>
                  <a:pt x="4265186" y="5881478"/>
                </a:cubicBezTo>
                <a:cubicBezTo>
                  <a:pt x="4220479" y="5892001"/>
                  <a:pt x="4125774" y="5981680"/>
                  <a:pt x="4145964" y="5977170"/>
                </a:cubicBezTo>
                <a:cubicBezTo>
                  <a:pt x="4332971" y="5937091"/>
                  <a:pt x="4522862" y="5948113"/>
                  <a:pt x="4710350" y="5909035"/>
                </a:cubicBezTo>
                <a:cubicBezTo>
                  <a:pt x="4772366" y="5896009"/>
                  <a:pt x="4842554" y="5870958"/>
                  <a:pt x="4870916" y="5949616"/>
                </a:cubicBezTo>
                <a:cubicBezTo>
                  <a:pt x="4879571" y="5972663"/>
                  <a:pt x="4873320" y="5980177"/>
                  <a:pt x="4960333" y="5949115"/>
                </a:cubicBezTo>
                <a:cubicBezTo>
                  <a:pt x="4994466" y="5937091"/>
                  <a:pt x="5039656" y="5924065"/>
                  <a:pt x="5073788" y="5953623"/>
                </a:cubicBezTo>
                <a:cubicBezTo>
                  <a:pt x="5052154" y="5990698"/>
                  <a:pt x="5010331" y="5979675"/>
                  <a:pt x="4979084" y="5990197"/>
                </a:cubicBezTo>
                <a:cubicBezTo>
                  <a:pt x="4896397" y="6017250"/>
                  <a:pt x="5180513" y="6120457"/>
                  <a:pt x="5100228" y="6151519"/>
                </a:cubicBezTo>
                <a:cubicBezTo>
                  <a:pt x="4935817" y="6215148"/>
                  <a:pt x="4832938" y="6196611"/>
                  <a:pt x="4666602" y="6266250"/>
                </a:cubicBezTo>
                <a:cubicBezTo>
                  <a:pt x="4723331" y="6264746"/>
                  <a:pt x="4706024" y="6288795"/>
                  <a:pt x="4762750" y="6288795"/>
                </a:cubicBezTo>
                <a:cubicBezTo>
                  <a:pt x="4788229" y="6288795"/>
                  <a:pt x="4815151" y="6294807"/>
                  <a:pt x="4815151" y="6322363"/>
                </a:cubicBezTo>
                <a:cubicBezTo>
                  <a:pt x="4815151" y="6348414"/>
                  <a:pt x="4516613" y="6491199"/>
                  <a:pt x="4558918" y="6504727"/>
                </a:cubicBezTo>
                <a:cubicBezTo>
                  <a:pt x="4674295" y="6541299"/>
                  <a:pt x="4970431" y="6429075"/>
                  <a:pt x="4899280" y="6480679"/>
                </a:cubicBezTo>
                <a:cubicBezTo>
                  <a:pt x="4791114" y="6559337"/>
                  <a:pt x="4774769" y="6574868"/>
                  <a:pt x="4692563" y="6586391"/>
                </a:cubicBezTo>
                <a:cubicBezTo>
                  <a:pt x="4621894" y="6596411"/>
                  <a:pt x="4373353" y="6816352"/>
                  <a:pt x="4303645" y="6834888"/>
                </a:cubicBezTo>
                <a:cubicBezTo>
                  <a:pt x="4288262" y="6838896"/>
                  <a:pt x="4291687" y="6845065"/>
                  <a:pt x="4307829" y="6852361"/>
                </a:cubicBezTo>
                <a:lnTo>
                  <a:pt x="4323786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603D95-2A0C-2A67-6E37-8FB9DBECE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1709" y="3159719"/>
            <a:ext cx="5552090" cy="1336081"/>
          </a:xfrm>
        </p:spPr>
        <p:txBody>
          <a:bodyPr anchor="b">
            <a:normAutofit/>
          </a:bodyPr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Комбинатор вариативности – 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or</a:t>
            </a:r>
            <a:endParaRPr lang="ru-RU" dirty="0">
              <a:latin typeface="Roboto" panose="02000000000000000000" pitchFamily="2" charset="0"/>
              <a:ea typeface="Roboto" panose="02000000000000000000" pitchFamily="2" charset="0"/>
              <a:cs typeface="Calibri" panose="020F050202020403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1188E49-3AE7-4773-4C05-C763C944FD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01709" y="4572000"/>
            <a:ext cx="5552089" cy="1892595"/>
          </a:xfrm>
        </p:spPr>
        <p:txBody>
          <a:bodyPr>
            <a:noAutofit/>
          </a:bodyPr>
          <a:lstStyle/>
          <a:p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Похож на </a:t>
            </a: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seq</a:t>
            </a: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, но выбирает первый подходящий парсер</a:t>
            </a:r>
          </a:p>
          <a:p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Если парсер кидает исключение, </a:t>
            </a:r>
            <a:br>
              <a:rPr lang="ru-RU" sz="2400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</a:b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то делается вторая попытка </a:t>
            </a:r>
            <a:br>
              <a:rPr lang="ru-RU" sz="2400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</a:b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со следующим парсером…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3DBD0D0-9CA8-1437-1937-AD3279DEE495}"/>
              </a:ext>
            </a:extLst>
          </p:cNvPr>
          <p:cNvSpPr txBox="1">
            <a:spLocks/>
          </p:cNvSpPr>
          <p:nvPr/>
        </p:nvSpPr>
        <p:spPr>
          <a:xfrm>
            <a:off x="8322419" y="6356350"/>
            <a:ext cx="3319056" cy="365125"/>
          </a:xfrm>
          <a:prstGeom prst="rect">
            <a:avLst/>
          </a:prstGeom>
        </p:spPr>
        <p:txBody>
          <a:bodyPr vert="horz" lIns="45720" tIns="22860" rIns="45720" bIns="22860" rtlCol="0" anchor="ctr">
            <a:norm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457200">
              <a:spcAft>
                <a:spcPts val="300"/>
              </a:spcAft>
              <a:defRPr/>
            </a:pPr>
            <a:fld id="{741C03D3-FA44-40EC-9A21-1FC4FEA3E22E}" type="slidenum">
              <a:rPr lang="en-US" sz="1200" smtClean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algn="r" defTabSz="457200">
                <a:spcAft>
                  <a:spcPts val="300"/>
                </a:spcAft>
                <a:defRPr/>
              </a:pPr>
              <a:t>48</a:t>
            </a:fld>
            <a:endParaRPr lang="en-US" sz="1200" dirty="0">
              <a:solidFill>
                <a:schemeClr val="bg1">
                  <a:lumMod val="6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5817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4CEB6F-4213-B46C-6371-BE1BF3426E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748A18-3E3E-0129-E1D9-1A1E4B779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Снова посмотрим на результат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  <a:cs typeface="Calibri" panose="020F0502020204030204" pitchFamily="34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660F295-3B4E-7207-6BFA-A7CB6AA5EE81}"/>
              </a:ext>
            </a:extLst>
          </p:cNvPr>
          <p:cNvSpPr txBox="1">
            <a:spLocks/>
          </p:cNvSpPr>
          <p:nvPr/>
        </p:nvSpPr>
        <p:spPr>
          <a:xfrm>
            <a:off x="8322419" y="6356350"/>
            <a:ext cx="3319056" cy="365125"/>
          </a:xfrm>
          <a:prstGeom prst="rect">
            <a:avLst/>
          </a:prstGeom>
        </p:spPr>
        <p:txBody>
          <a:bodyPr vert="horz" lIns="45720" tIns="22860" rIns="45720" bIns="22860" rtlCol="0" anchor="ctr">
            <a:norm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457200">
              <a:spcAft>
                <a:spcPts val="300"/>
              </a:spcAft>
              <a:defRPr/>
            </a:pPr>
            <a:fld id="{741C03D3-FA44-40EC-9A21-1FC4FEA3E22E}" type="slidenum">
              <a:rPr lang="en-US" sz="1200" smtClean="0">
                <a:solidFill>
                  <a:schemeClr val="bg1">
                    <a:lumMod val="65000"/>
                  </a:schemeClr>
                </a:solidFill>
                <a:latin typeface="Calibri" panose="020F0502020204030204"/>
              </a:rPr>
              <a:pPr algn="r" defTabSz="457200">
                <a:spcAft>
                  <a:spcPts val="300"/>
                </a:spcAft>
                <a:defRPr/>
              </a:pPr>
              <a:t>49</a:t>
            </a:fld>
            <a:endParaRPr lang="en-US" sz="1200" dirty="0">
              <a:solidFill>
                <a:schemeClr val="bg1">
                  <a:lumMod val="65000"/>
                </a:schemeClr>
              </a:solidFill>
              <a:latin typeface="Calibri" panose="020F0502020204030204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849AE933-7CA7-0D5C-EADC-C3C7CC006C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4948" y="1643162"/>
            <a:ext cx="10102104" cy="489364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sign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/[+-]/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dot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'.'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digit1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/[1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-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9]/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digit0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/[0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-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9]/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digit1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repeat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{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min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JetBrains Mono"/>
              </a:rPr>
              <a:t>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}));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exp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/[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eE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]/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opt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sign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int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opt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sign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'0'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frac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dot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repeat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{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min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JetBrains Mono"/>
              </a:rPr>
              <a:t>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}));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strictFrac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dot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repeat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{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min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JetBrains Mono"/>
              </a:rPr>
              <a:t>1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}));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floatNumber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int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opt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frac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opt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exp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)),</a:t>
            </a:r>
            <a:r>
              <a:rPr kumimoji="0" lang="en-US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strictFrac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opt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exp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)));</a:t>
            </a:r>
            <a:endParaRPr kumimoji="0" lang="ru-RU" altLang="ru-RU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81782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147" y="365125"/>
            <a:ext cx="11358452" cy="1325563"/>
          </a:xfrm>
        </p:spPr>
        <p:txBody>
          <a:bodyPr/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Ну смотрите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49A1787-26F5-DBF3-1B1D-3E61027CE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147" y="1825625"/>
            <a:ext cx="10032573" cy="43513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При чтение любой информации из памяти мы фактически работает с потоком байт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Нам нужно уметь с этим потоком работать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Например, мы хотим написать </a:t>
            </a: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Linter </a:t>
            </a: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для некоторого ЯП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И вот возникает проблема, что нам нужно как то отобразить наш поток байт на структуры данных, с которыми мы сможем работать</a:t>
            </a:r>
            <a:endParaRPr lang="en-US" sz="24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Программы, которые делают такое отображение называются парсерами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E05BF5E-21F2-A45C-1DE8-AFA2CA45F7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7191" y="4551680"/>
            <a:ext cx="1324661" cy="187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331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4CEB6F-4213-B46C-6371-BE1BF3426E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748A18-3E3E-0129-E1D9-1A1E4B779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Снова посмотрим на результат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  <a:cs typeface="Calibri" panose="020F0502020204030204" pitchFamily="34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660F295-3B4E-7207-6BFA-A7CB6AA5EE81}"/>
              </a:ext>
            </a:extLst>
          </p:cNvPr>
          <p:cNvSpPr txBox="1">
            <a:spLocks/>
          </p:cNvSpPr>
          <p:nvPr/>
        </p:nvSpPr>
        <p:spPr>
          <a:xfrm>
            <a:off x="8322419" y="6356350"/>
            <a:ext cx="3319056" cy="365125"/>
          </a:xfrm>
          <a:prstGeom prst="rect">
            <a:avLst/>
          </a:prstGeom>
        </p:spPr>
        <p:txBody>
          <a:bodyPr vert="horz" lIns="45720" tIns="22860" rIns="45720" bIns="22860" rtlCol="0" anchor="ctr">
            <a:norm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457200">
              <a:spcAft>
                <a:spcPts val="300"/>
              </a:spcAft>
              <a:defRPr/>
            </a:pPr>
            <a:fld id="{741C03D3-FA44-40EC-9A21-1FC4FEA3E22E}" type="slidenum">
              <a:rPr lang="en-US" sz="1200" smtClean="0">
                <a:solidFill>
                  <a:schemeClr val="bg1">
                    <a:lumMod val="65000"/>
                  </a:schemeClr>
                </a:solidFill>
                <a:latin typeface="Calibri" panose="020F0502020204030204"/>
              </a:rPr>
              <a:pPr algn="r" defTabSz="457200">
                <a:spcAft>
                  <a:spcPts val="300"/>
                </a:spcAft>
                <a:defRPr/>
              </a:pPr>
              <a:t>50</a:t>
            </a:fld>
            <a:endParaRPr lang="en-US" sz="1200" dirty="0">
              <a:solidFill>
                <a:schemeClr val="bg1">
                  <a:lumMod val="65000"/>
                </a:schemeClr>
              </a:solidFill>
              <a:latin typeface="Calibri" panose="020F0502020204030204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849AE933-7CA7-0D5C-EADC-C3C7CC006C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4948" y="1643162"/>
            <a:ext cx="10102104" cy="489364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sign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/[+-]/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dot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'.'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digit1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/[1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-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9]/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digit0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/[0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-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9]/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digit1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repeat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{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min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JetBrains Mono"/>
              </a:rPr>
              <a:t>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}));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exp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/[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eE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64EFF"/>
                </a:solidFill>
                <a:effectLst/>
                <a:latin typeface="JetBrains Mono"/>
              </a:rPr>
              <a:t>]/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opt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sign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int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opt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sign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or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'0'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frac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dot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repeat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{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min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JetBrains Mono"/>
              </a:rPr>
              <a:t>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}));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strictFrac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dot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repeat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digit0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{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min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JetBrains Mono"/>
              </a:rPr>
              <a:t>1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}));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const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floatNumber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or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highlight>
                  <a:srgbClr val="FFFF00"/>
                </a:highlight>
                <a:latin typeface="JetBrains Mono"/>
              </a:rPr>
              <a:t>int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opt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highlight>
                  <a:srgbClr val="FFFF00"/>
                </a:highlight>
                <a:latin typeface="JetBrains Mono"/>
              </a:rPr>
              <a:t>frac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),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opt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highlight>
                  <a:srgbClr val="FFFF00"/>
                </a:highlight>
                <a:latin typeface="JetBrains Mono"/>
              </a:rPr>
              <a:t>exp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)),</a:t>
            </a:r>
            <a:r>
              <a:rPr kumimoji="0" lang="en-US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seq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highlight>
                  <a:srgbClr val="FFFF00"/>
                </a:highlight>
                <a:latin typeface="JetBrains Mono"/>
              </a:rPr>
              <a:t>strictFrac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opt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830091"/>
                </a:solidFill>
                <a:effectLst/>
                <a:highlight>
                  <a:srgbClr val="FFFF00"/>
                </a:highlight>
                <a:latin typeface="JetBrains Mono"/>
              </a:rPr>
              <a:t>exp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highlight>
                  <a:srgbClr val="FFFF00"/>
                </a:highlight>
                <a:latin typeface="JetBrains Mono"/>
              </a:rPr>
              <a:t>)))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;</a:t>
            </a:r>
            <a:endParaRPr kumimoji="0" lang="ru-RU" altLang="ru-RU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99127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 descr="Изображение выглядит как текст, в помещении&#10;&#10;Автоматически созданное описание">
            <a:extLst>
              <a:ext uri="{FF2B5EF4-FFF2-40B4-BE49-F238E27FC236}">
                <a16:creationId xmlns:a16="http://schemas.microsoft.com/office/drawing/2014/main" id="{6619A2B7-4E42-CA9D-8D63-E79B0C88F6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38999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147" y="365125"/>
            <a:ext cx="11358452" cy="1325563"/>
          </a:xfrm>
        </p:spPr>
        <p:txBody>
          <a:bodyPr/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Сложно, но там где сложно, там и рост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49A1787-26F5-DBF3-1B1D-3E61027CE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147" y="1825625"/>
            <a:ext cx="10032573" cy="43513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Написание парсеров как композиция из маленьких функций – это невероятно удобный и гибкий подход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Многие «большие» компиляторы используют такой подход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Овладевание этой простой техникой позволит вам быстро писать парсеры весьма сложных грамматик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А также, масштабировать этот подход за пределы парсеров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E05BF5E-21F2-A45C-1DE8-AFA2CA45F7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7191" y="4551680"/>
            <a:ext cx="1324661" cy="187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416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147" y="365125"/>
            <a:ext cx="11358452" cy="1325563"/>
          </a:xfrm>
        </p:spPr>
        <p:txBody>
          <a:bodyPr/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Вспоминайте предыдущие лекции по итератором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49A1787-26F5-DBF3-1B1D-3E61027CE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147" y="1825625"/>
            <a:ext cx="10032573" cy="43513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Мы уже писали всякие модификаторы </a:t>
            </a: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limit, enumerate </a:t>
            </a: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и т.д.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Здесь такой же принцип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Это и есть самое настоящее ФП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E05BF5E-21F2-A45C-1DE8-AFA2CA45F7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7191" y="4551680"/>
            <a:ext cx="1324661" cy="187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749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147" y="365125"/>
            <a:ext cx="11358452" cy="1325563"/>
          </a:xfrm>
        </p:spPr>
        <p:txBody>
          <a:bodyPr/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Парсер 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JSON Boolean</a:t>
            </a:r>
            <a:endParaRPr lang="ru-RU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E05BF5E-21F2-A45C-1DE8-AFA2CA45F7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7191" y="4551680"/>
            <a:ext cx="1324661" cy="187452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08F5426-050E-9AA2-F20F-BA97FA3188EE}"/>
              </a:ext>
            </a:extLst>
          </p:cNvPr>
          <p:cNvSpPr txBox="1"/>
          <p:nvPr/>
        </p:nvSpPr>
        <p:spPr>
          <a:xfrm>
            <a:off x="4303704" y="2521059"/>
            <a:ext cx="2994842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33B3"/>
                </a:solidFill>
                <a:effectLst/>
                <a:latin typeface="JetBrains Mono"/>
              </a:rPr>
              <a:t>const </a:t>
            </a:r>
            <a:r>
              <a:rPr lang="en-US" sz="2800" dirty="0" err="1">
                <a:solidFill>
                  <a:srgbClr val="830091"/>
                </a:solidFill>
                <a:effectLst/>
                <a:latin typeface="JetBrains Mono"/>
              </a:rPr>
              <a:t>boolean</a:t>
            </a:r>
            <a:r>
              <a:rPr lang="en-US" sz="2800" dirty="0"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lang="en-US" sz="2800" dirty="0">
                <a:solidFill>
                  <a:srgbClr val="080808"/>
                </a:solidFill>
                <a:effectLst/>
                <a:latin typeface="JetBrains Mono"/>
              </a:rPr>
              <a:t>= or(</a:t>
            </a:r>
            <a:br>
              <a:rPr lang="en-US" sz="2800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sz="2800" dirty="0">
                <a:solidFill>
                  <a:srgbClr val="080808"/>
                </a:solidFill>
                <a:effectLst/>
                <a:latin typeface="JetBrains Mono"/>
              </a:rPr>
              <a:t>    tag(</a:t>
            </a:r>
            <a:r>
              <a:rPr lang="en-US" sz="2800" dirty="0">
                <a:solidFill>
                  <a:srgbClr val="067D17"/>
                </a:solidFill>
                <a:effectLst/>
                <a:latin typeface="JetBrains Mono"/>
              </a:rPr>
              <a:t>'true'</a:t>
            </a:r>
            <a:r>
              <a:rPr lang="en-US" sz="2800" dirty="0">
                <a:solidFill>
                  <a:srgbClr val="080808"/>
                </a:solidFill>
                <a:effectLst/>
                <a:latin typeface="JetBrains Mono"/>
              </a:rPr>
              <a:t>),</a:t>
            </a:r>
            <a:br>
              <a:rPr lang="en-US" sz="2800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sz="2800" dirty="0">
                <a:solidFill>
                  <a:srgbClr val="080808"/>
                </a:solidFill>
                <a:effectLst/>
                <a:latin typeface="JetBrains Mono"/>
              </a:rPr>
              <a:t>    tag(</a:t>
            </a:r>
            <a:r>
              <a:rPr lang="en-US" sz="2800" dirty="0">
                <a:solidFill>
                  <a:srgbClr val="067D17"/>
                </a:solidFill>
                <a:effectLst/>
                <a:latin typeface="JetBrains Mono"/>
              </a:rPr>
              <a:t>'false'</a:t>
            </a:r>
            <a:r>
              <a:rPr lang="en-US" sz="2800" dirty="0">
                <a:solidFill>
                  <a:srgbClr val="080808"/>
                </a:solidFill>
                <a:effectLst/>
                <a:latin typeface="JetBrains Mono"/>
              </a:rPr>
              <a:t>)</a:t>
            </a:r>
            <a:br>
              <a:rPr lang="en-US" sz="2800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sz="2800" dirty="0">
                <a:solidFill>
                  <a:srgbClr val="080808"/>
                </a:solidFill>
                <a:effectLst/>
                <a:latin typeface="JetBrains Mono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67545192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147" y="365125"/>
            <a:ext cx="11358452" cy="1325563"/>
          </a:xfrm>
        </p:spPr>
        <p:txBody>
          <a:bodyPr/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Парсер 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JSON String</a:t>
            </a:r>
            <a:endParaRPr lang="ru-RU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E05BF5E-21F2-A45C-1DE8-AFA2CA45F7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7191" y="4551680"/>
            <a:ext cx="1324661" cy="187452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08F5426-050E-9AA2-F20F-BA97FA3188EE}"/>
              </a:ext>
            </a:extLst>
          </p:cNvPr>
          <p:cNvSpPr txBox="1"/>
          <p:nvPr/>
        </p:nvSpPr>
        <p:spPr>
          <a:xfrm>
            <a:off x="4164261" y="2521059"/>
            <a:ext cx="3630224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v-SE" sz="2800" dirty="0">
                <a:solidFill>
                  <a:srgbClr val="0033B3"/>
                </a:solidFill>
                <a:effectLst/>
                <a:latin typeface="JetBrains Mono"/>
              </a:rPr>
              <a:t>const </a:t>
            </a:r>
            <a:r>
              <a:rPr lang="sv-SE" sz="2800" dirty="0">
                <a:solidFill>
                  <a:srgbClr val="830091"/>
                </a:solidFill>
                <a:effectLst/>
                <a:latin typeface="JetBrains Mono"/>
              </a:rPr>
              <a:t>string </a:t>
            </a:r>
            <a:r>
              <a:rPr lang="sv-SE" sz="2800" dirty="0">
                <a:solidFill>
                  <a:srgbClr val="080808"/>
                </a:solidFill>
                <a:effectLst/>
                <a:latin typeface="JetBrains Mono"/>
              </a:rPr>
              <a:t>= seq(</a:t>
            </a:r>
            <a:br>
              <a:rPr lang="sv-SE" sz="2800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sv-SE" sz="2800" dirty="0">
                <a:solidFill>
                  <a:srgbClr val="080808"/>
                </a:solidFill>
                <a:effectLst/>
                <a:latin typeface="JetBrains Mono"/>
              </a:rPr>
              <a:t>    tag(</a:t>
            </a:r>
            <a:r>
              <a:rPr lang="sv-SE" sz="2800" dirty="0">
                <a:solidFill>
                  <a:srgbClr val="067D17"/>
                </a:solidFill>
                <a:effectLst/>
                <a:latin typeface="JetBrains Mono"/>
              </a:rPr>
              <a:t>'"'</a:t>
            </a:r>
            <a:r>
              <a:rPr lang="sv-SE" sz="2800" dirty="0">
                <a:solidFill>
                  <a:srgbClr val="080808"/>
                </a:solidFill>
                <a:effectLst/>
                <a:latin typeface="JetBrains Mono"/>
              </a:rPr>
              <a:t>),</a:t>
            </a:r>
            <a:br>
              <a:rPr lang="sv-SE" sz="2800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sv-SE" sz="2800" dirty="0">
                <a:solidFill>
                  <a:srgbClr val="080808"/>
                </a:solidFill>
                <a:effectLst/>
                <a:latin typeface="JetBrains Mono"/>
              </a:rPr>
              <a:t>    take(</a:t>
            </a:r>
            <a:r>
              <a:rPr lang="sv-SE" sz="2800" dirty="0">
                <a:solidFill>
                  <a:srgbClr val="264EFF"/>
                </a:solidFill>
                <a:effectLst/>
                <a:latin typeface="JetBrains Mono"/>
              </a:rPr>
              <a:t>/[^"]/</a:t>
            </a:r>
            <a:r>
              <a:rPr lang="sv-SE" sz="2800" dirty="0">
                <a:solidFill>
                  <a:srgbClr val="080808"/>
                </a:solidFill>
                <a:effectLst/>
                <a:latin typeface="JetBrains Mono"/>
              </a:rPr>
              <a:t>),</a:t>
            </a:r>
            <a:br>
              <a:rPr lang="sv-SE" sz="2800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sv-SE" sz="2800" dirty="0">
                <a:solidFill>
                  <a:srgbClr val="080808"/>
                </a:solidFill>
                <a:effectLst/>
                <a:latin typeface="JetBrains Mono"/>
              </a:rPr>
              <a:t>    tag(</a:t>
            </a:r>
            <a:r>
              <a:rPr lang="sv-SE" sz="2800" dirty="0">
                <a:solidFill>
                  <a:srgbClr val="067D17"/>
                </a:solidFill>
                <a:effectLst/>
                <a:latin typeface="JetBrains Mono"/>
              </a:rPr>
              <a:t>'"'</a:t>
            </a:r>
            <a:r>
              <a:rPr lang="sv-SE" sz="2800" dirty="0">
                <a:solidFill>
                  <a:srgbClr val="080808"/>
                </a:solidFill>
                <a:effectLst/>
                <a:latin typeface="JetBrains Mono"/>
              </a:rPr>
              <a:t>)</a:t>
            </a:r>
            <a:br>
              <a:rPr lang="sv-SE" sz="2800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sv-SE" sz="2800" dirty="0"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lang="sv-SE" sz="2800" dirty="0">
                <a:solidFill>
                  <a:srgbClr val="080808"/>
                </a:solidFill>
                <a:effectLst/>
                <a:latin typeface="JetBrains Mono"/>
              </a:rPr>
            </a:br>
            <a:endParaRPr lang="sv-SE" sz="2800" dirty="0">
              <a:solidFill>
                <a:srgbClr val="080808"/>
              </a:solidFill>
              <a:effectLst/>
              <a:latin typeface="JetBrains Mono"/>
            </a:endParaRPr>
          </a:p>
        </p:txBody>
      </p:sp>
    </p:spTree>
    <p:extLst>
      <p:ext uri="{BB962C8B-B14F-4D97-AF65-F5344CB8AC3E}">
        <p14:creationId xmlns:p14="http://schemas.microsoft.com/office/powerpoint/2010/main" val="169577486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147" y="365125"/>
            <a:ext cx="11358452" cy="1325563"/>
          </a:xfrm>
        </p:spPr>
        <p:txBody>
          <a:bodyPr/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Парсер 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JSON Number</a:t>
            </a:r>
            <a:endParaRPr lang="ru-RU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E05BF5E-21F2-A45C-1DE8-AFA2CA45F7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7191" y="4551680"/>
            <a:ext cx="1324661" cy="187452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08F5426-050E-9AA2-F20F-BA97FA3188EE}"/>
              </a:ext>
            </a:extLst>
          </p:cNvPr>
          <p:cNvSpPr txBox="1"/>
          <p:nvPr/>
        </p:nvSpPr>
        <p:spPr>
          <a:xfrm>
            <a:off x="1414641" y="1808839"/>
            <a:ext cx="328782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33B3"/>
                </a:solidFill>
                <a:effectLst/>
                <a:latin typeface="JetBrains Mono"/>
              </a:rPr>
              <a:t>const </a:t>
            </a:r>
            <a:r>
              <a:rPr lang="en-US" dirty="0">
                <a:solidFill>
                  <a:srgbClr val="830091"/>
                </a:solidFill>
                <a:effectLst/>
                <a:latin typeface="JetBrains Mono"/>
              </a:rPr>
              <a:t>sign </a:t>
            </a: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= take(</a:t>
            </a:r>
            <a:r>
              <a:rPr lang="en-US" dirty="0">
                <a:solidFill>
                  <a:srgbClr val="264EFF"/>
                </a:solidFill>
                <a:effectLst/>
                <a:latin typeface="JetBrains Mono"/>
              </a:rPr>
              <a:t>/[\-+]/</a:t>
            </a: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, {</a:t>
            </a:r>
            <a:br>
              <a:rPr lang="en-US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    </a:t>
            </a:r>
            <a:r>
              <a:rPr lang="en-US" dirty="0">
                <a:solidFill>
                  <a:srgbClr val="871094"/>
                </a:solidFill>
                <a:effectLst/>
                <a:latin typeface="JetBrains Mono"/>
              </a:rPr>
              <a:t>min</a:t>
            </a: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lang="en-US" dirty="0">
                <a:solidFill>
                  <a:srgbClr val="1750EB"/>
                </a:solidFill>
                <a:effectLst/>
                <a:latin typeface="JetBrains Mono"/>
              </a:rPr>
              <a:t>0</a:t>
            </a: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,</a:t>
            </a:r>
            <a:br>
              <a:rPr lang="en-US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    </a:t>
            </a:r>
            <a:r>
              <a:rPr lang="en-US" dirty="0">
                <a:solidFill>
                  <a:srgbClr val="871094"/>
                </a:solidFill>
                <a:effectLst/>
                <a:latin typeface="JetBrains Mono"/>
              </a:rPr>
              <a:t>max</a:t>
            </a: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lang="en-US" dirty="0">
                <a:solidFill>
                  <a:srgbClr val="1750EB"/>
                </a:solidFill>
                <a:effectLst/>
                <a:latin typeface="JetBrains Mono"/>
              </a:rPr>
              <a:t>1</a:t>
            </a:r>
            <a:br>
              <a:rPr lang="en-US" dirty="0">
                <a:solidFill>
                  <a:srgbClr val="1750EB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});</a:t>
            </a:r>
            <a:br>
              <a:rPr lang="en-US" dirty="0">
                <a:solidFill>
                  <a:srgbClr val="080808"/>
                </a:solidFill>
                <a:effectLst/>
                <a:latin typeface="JetBrains Mono"/>
              </a:rPr>
            </a:br>
            <a:br>
              <a:rPr lang="en-US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0033B3"/>
                </a:solidFill>
                <a:effectLst/>
                <a:latin typeface="JetBrains Mono"/>
              </a:rPr>
              <a:t>const </a:t>
            </a:r>
            <a:r>
              <a:rPr lang="en-US" dirty="0">
                <a:solidFill>
                  <a:srgbClr val="830091"/>
                </a:solidFill>
                <a:effectLst/>
                <a:latin typeface="JetBrains Mono"/>
              </a:rPr>
              <a:t>exp </a:t>
            </a: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= seq(</a:t>
            </a:r>
            <a:br>
              <a:rPr lang="en-US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    tag([</a:t>
            </a:r>
            <a:r>
              <a:rPr lang="en-US" dirty="0">
                <a:solidFill>
                  <a:srgbClr val="264EFF"/>
                </a:solidFill>
                <a:effectLst/>
                <a:latin typeface="JetBrains Mono"/>
              </a:rPr>
              <a:t>/e/</a:t>
            </a:r>
            <a:r>
              <a:rPr lang="en-US" dirty="0" err="1">
                <a:solidFill>
                  <a:srgbClr val="264EFF"/>
                </a:solidFill>
                <a:effectLst/>
                <a:latin typeface="JetBrains Mono"/>
              </a:rPr>
              <a:t>i</a:t>
            </a: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]),</a:t>
            </a:r>
            <a:br>
              <a:rPr lang="en-US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    take(</a:t>
            </a:r>
            <a:r>
              <a:rPr lang="en-US" dirty="0">
                <a:solidFill>
                  <a:srgbClr val="264EFF"/>
                </a:solidFill>
                <a:effectLst/>
                <a:latin typeface="JetBrains Mono"/>
              </a:rPr>
              <a:t>/[\-+]/</a:t>
            </a: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),</a:t>
            </a:r>
            <a:br>
              <a:rPr lang="en-US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    take(</a:t>
            </a:r>
            <a:r>
              <a:rPr lang="en-US" dirty="0">
                <a:solidFill>
                  <a:srgbClr val="264EFF"/>
                </a:solidFill>
                <a:effectLst/>
                <a:latin typeface="JetBrains Mono"/>
              </a:rPr>
              <a:t>/\d/</a:t>
            </a: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)</a:t>
            </a:r>
            <a:br>
              <a:rPr lang="en-US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lang="en-US" dirty="0">
                <a:solidFill>
                  <a:srgbClr val="080808"/>
                </a:solidFill>
                <a:effectLst/>
                <a:latin typeface="JetBrains Mono"/>
              </a:rPr>
            </a:br>
            <a:br>
              <a:rPr lang="en-US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0033B3"/>
                </a:solidFill>
                <a:effectLst/>
                <a:latin typeface="JetBrains Mono"/>
              </a:rPr>
              <a:t>const </a:t>
            </a:r>
            <a:r>
              <a:rPr lang="en-US" dirty="0">
                <a:solidFill>
                  <a:srgbClr val="830091"/>
                </a:solidFill>
                <a:effectLst/>
                <a:latin typeface="JetBrains Mono"/>
              </a:rPr>
              <a:t>fractional </a:t>
            </a: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= seq(</a:t>
            </a:r>
            <a:br>
              <a:rPr lang="en-US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    tag(</a:t>
            </a:r>
            <a:r>
              <a:rPr lang="en-US" dirty="0">
                <a:solidFill>
                  <a:srgbClr val="067D17"/>
                </a:solidFill>
                <a:effectLst/>
                <a:latin typeface="JetBrains Mono"/>
              </a:rPr>
              <a:t>'.'</a:t>
            </a: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),</a:t>
            </a:r>
            <a:br>
              <a:rPr lang="en-US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    take(</a:t>
            </a:r>
            <a:r>
              <a:rPr lang="en-US" dirty="0">
                <a:solidFill>
                  <a:srgbClr val="264EFF"/>
                </a:solidFill>
                <a:effectLst/>
                <a:latin typeface="JetBrains Mono"/>
              </a:rPr>
              <a:t>/\d/</a:t>
            </a: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)</a:t>
            </a:r>
            <a:br>
              <a:rPr lang="en-US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);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69B6A4F-1E1F-37AC-F02F-478D3FDA8064}"/>
              </a:ext>
            </a:extLst>
          </p:cNvPr>
          <p:cNvSpPr txBox="1"/>
          <p:nvPr/>
        </p:nvSpPr>
        <p:spPr>
          <a:xfrm>
            <a:off x="5200307" y="1799829"/>
            <a:ext cx="486904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33B3"/>
                </a:solidFill>
                <a:effectLst/>
                <a:latin typeface="JetBrains Mono"/>
              </a:rPr>
              <a:t>const </a:t>
            </a:r>
            <a:r>
              <a:rPr lang="en-US" dirty="0">
                <a:solidFill>
                  <a:srgbClr val="830091"/>
                </a:solidFill>
                <a:effectLst/>
                <a:latin typeface="JetBrains Mono"/>
              </a:rPr>
              <a:t>number </a:t>
            </a: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= seq(</a:t>
            </a:r>
            <a:br>
              <a:rPr lang="en-US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    </a:t>
            </a:r>
            <a:r>
              <a:rPr lang="en-US" dirty="0">
                <a:solidFill>
                  <a:srgbClr val="830091"/>
                </a:solidFill>
                <a:effectLst/>
                <a:latin typeface="JetBrains Mono"/>
              </a:rPr>
              <a:t>sign</a:t>
            </a: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,</a:t>
            </a:r>
            <a:br>
              <a:rPr lang="en-US" dirty="0">
                <a:solidFill>
                  <a:srgbClr val="080808"/>
                </a:solidFill>
                <a:effectLst/>
                <a:latin typeface="JetBrains Mono"/>
              </a:rPr>
            </a:br>
            <a:br>
              <a:rPr lang="en-US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    seq(</a:t>
            </a:r>
            <a:br>
              <a:rPr lang="en-US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        or(</a:t>
            </a:r>
            <a:br>
              <a:rPr lang="en-US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            seq(tag(</a:t>
            </a:r>
            <a:r>
              <a:rPr lang="en-US" dirty="0">
                <a:solidFill>
                  <a:srgbClr val="067D17"/>
                </a:solidFill>
                <a:effectLst/>
                <a:latin typeface="JetBrains Mono"/>
              </a:rPr>
              <a:t>'0'</a:t>
            </a: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), </a:t>
            </a:r>
            <a:r>
              <a:rPr lang="en-US" dirty="0">
                <a:solidFill>
                  <a:srgbClr val="830091"/>
                </a:solidFill>
                <a:effectLst/>
                <a:latin typeface="JetBrains Mono"/>
              </a:rPr>
              <a:t>fractional</a:t>
            </a: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),</a:t>
            </a:r>
            <a:br>
              <a:rPr lang="en-US" dirty="0">
                <a:solidFill>
                  <a:srgbClr val="080808"/>
                </a:solidFill>
                <a:effectLst/>
                <a:latin typeface="JetBrains Mono"/>
              </a:rPr>
            </a:br>
            <a:br>
              <a:rPr lang="en-US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            seq(</a:t>
            </a:r>
            <a:br>
              <a:rPr lang="en-US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                seq(tag([</a:t>
            </a:r>
            <a:r>
              <a:rPr lang="en-US" dirty="0">
                <a:solidFill>
                  <a:srgbClr val="264EFF"/>
                </a:solidFill>
                <a:effectLst/>
                <a:latin typeface="JetBrains Mono"/>
              </a:rPr>
              <a:t>/[1</a:t>
            </a:r>
            <a:r>
              <a:rPr lang="en-US" dirty="0">
                <a:solidFill>
                  <a:srgbClr val="0033B3"/>
                </a:solidFill>
                <a:effectLst/>
                <a:latin typeface="JetBrains Mono"/>
              </a:rPr>
              <a:t>-</a:t>
            </a:r>
            <a:r>
              <a:rPr lang="en-US" dirty="0">
                <a:solidFill>
                  <a:srgbClr val="264EFF"/>
                </a:solidFill>
                <a:effectLst/>
                <a:latin typeface="JetBrains Mono"/>
              </a:rPr>
              <a:t>9]/</a:t>
            </a: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]), take(</a:t>
            </a:r>
            <a:r>
              <a:rPr lang="en-US" dirty="0">
                <a:solidFill>
                  <a:srgbClr val="264EFF"/>
                </a:solidFill>
                <a:effectLst/>
                <a:latin typeface="JetBrains Mono"/>
              </a:rPr>
              <a:t>/\d/</a:t>
            </a: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, {</a:t>
            </a:r>
            <a:r>
              <a:rPr lang="en-US" dirty="0">
                <a:solidFill>
                  <a:srgbClr val="871094"/>
                </a:solidFill>
                <a:effectLst/>
                <a:latin typeface="JetBrains Mono"/>
              </a:rPr>
              <a:t>min</a:t>
            </a: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lang="en-US" dirty="0">
                <a:solidFill>
                  <a:srgbClr val="1750EB"/>
                </a:solidFill>
                <a:effectLst/>
                <a:latin typeface="JetBrains Mono"/>
              </a:rPr>
              <a:t>0</a:t>
            </a: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})),</a:t>
            </a:r>
            <a:br>
              <a:rPr lang="en-US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                opt(</a:t>
            </a:r>
            <a:r>
              <a:rPr lang="en-US" dirty="0">
                <a:solidFill>
                  <a:srgbClr val="830091"/>
                </a:solidFill>
                <a:effectLst/>
                <a:latin typeface="JetBrains Mono"/>
              </a:rPr>
              <a:t>fractional</a:t>
            </a: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)</a:t>
            </a:r>
            <a:br>
              <a:rPr lang="en-US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            )</a:t>
            </a:r>
            <a:br>
              <a:rPr lang="en-US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        ),</a:t>
            </a:r>
            <a:br>
              <a:rPr lang="en-US" dirty="0">
                <a:solidFill>
                  <a:srgbClr val="080808"/>
                </a:solidFill>
                <a:effectLst/>
                <a:latin typeface="JetBrains Mono"/>
              </a:rPr>
            </a:br>
            <a:br>
              <a:rPr lang="en-US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        opt(</a:t>
            </a:r>
            <a:r>
              <a:rPr lang="en-US" dirty="0">
                <a:solidFill>
                  <a:srgbClr val="830091"/>
                </a:solidFill>
                <a:effectLst/>
                <a:latin typeface="JetBrains Mono"/>
              </a:rPr>
              <a:t>exp</a:t>
            </a: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)</a:t>
            </a:r>
            <a:br>
              <a:rPr lang="en-US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    )</a:t>
            </a:r>
            <a:br>
              <a:rPr lang="en-US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);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2534753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147" y="365125"/>
            <a:ext cx="11358452" cy="1325563"/>
          </a:xfrm>
        </p:spPr>
        <p:txBody>
          <a:bodyPr/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Парсер 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JSON </a:t>
            </a: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примитивов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E05BF5E-21F2-A45C-1DE8-AFA2CA45F7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7191" y="4551680"/>
            <a:ext cx="1324661" cy="187452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81D8C6C-65D6-60EF-2C4E-D095F1A8676F}"/>
              </a:ext>
            </a:extLst>
          </p:cNvPr>
          <p:cNvSpPr txBox="1"/>
          <p:nvPr/>
        </p:nvSpPr>
        <p:spPr>
          <a:xfrm>
            <a:off x="2930917" y="2830205"/>
            <a:ext cx="609691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33B3"/>
                </a:solidFill>
                <a:effectLst/>
                <a:latin typeface="JetBrains Mono"/>
              </a:rPr>
              <a:t>const </a:t>
            </a:r>
            <a:r>
              <a:rPr lang="en-US" sz="2400" i="1" dirty="0" err="1">
                <a:solidFill>
                  <a:srgbClr val="080808"/>
                </a:solidFill>
                <a:effectLst/>
                <a:latin typeface="JetBrains Mono"/>
              </a:rPr>
              <a:t>json</a:t>
            </a:r>
            <a:r>
              <a:rPr lang="en-US" sz="2400" i="1" dirty="0">
                <a:solidFill>
                  <a:srgbClr val="080808"/>
                </a:solidFill>
                <a:effectLst/>
                <a:latin typeface="JetBrains Mono"/>
              </a:rPr>
              <a:t> </a:t>
            </a:r>
            <a:r>
              <a:rPr lang="en-US" sz="2400" dirty="0">
                <a:solidFill>
                  <a:srgbClr val="080808"/>
                </a:solidFill>
                <a:effectLst/>
                <a:latin typeface="JetBrains Mono"/>
              </a:rPr>
              <a:t>= (</a:t>
            </a:r>
            <a:br>
              <a:rPr lang="en-US" sz="2400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080808"/>
                </a:solidFill>
                <a:effectLst/>
                <a:latin typeface="JetBrains Mono"/>
              </a:rPr>
              <a:t>    source: </a:t>
            </a:r>
            <a:r>
              <a:rPr lang="en-US" sz="2400" dirty="0" err="1">
                <a:solidFill>
                  <a:srgbClr val="000000"/>
                </a:solidFill>
                <a:effectLst/>
                <a:latin typeface="JetBrains Mono"/>
              </a:rPr>
              <a:t>Iterable</a:t>
            </a:r>
            <a:r>
              <a:rPr lang="en-US" sz="2400" dirty="0">
                <a:solidFill>
                  <a:srgbClr val="080808"/>
                </a:solidFill>
                <a:effectLst/>
                <a:latin typeface="JetBrains Mono"/>
              </a:rPr>
              <a:t>&lt;</a:t>
            </a:r>
            <a:r>
              <a:rPr lang="en-US" sz="2400" dirty="0">
                <a:solidFill>
                  <a:srgbClr val="0033B3"/>
                </a:solidFill>
                <a:effectLst/>
                <a:latin typeface="JetBrains Mono"/>
              </a:rPr>
              <a:t>string</a:t>
            </a:r>
            <a:r>
              <a:rPr lang="en-US" sz="2400" dirty="0">
                <a:solidFill>
                  <a:srgbClr val="080808"/>
                </a:solidFill>
                <a:effectLst/>
                <a:latin typeface="JetBrains Mono"/>
              </a:rPr>
              <a:t>&gt;,</a:t>
            </a:r>
            <a:br>
              <a:rPr lang="en-US" sz="2400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080808"/>
                </a:solidFill>
                <a:effectLst/>
                <a:latin typeface="JetBrains Mono"/>
              </a:rPr>
              <a:t>    </a:t>
            </a:r>
            <a:r>
              <a:rPr lang="en-US" sz="2400" dirty="0" err="1">
                <a:solidFill>
                  <a:srgbClr val="080808"/>
                </a:solidFill>
                <a:effectLst/>
                <a:latin typeface="JetBrains Mono"/>
              </a:rPr>
              <a:t>prev</a:t>
            </a:r>
            <a:r>
              <a:rPr lang="en-US" sz="2400" dirty="0">
                <a:solidFill>
                  <a:srgbClr val="080808"/>
                </a:solidFill>
                <a:effectLst/>
                <a:latin typeface="JetBrains Mono"/>
              </a:rPr>
              <a:t>?: </a:t>
            </a:r>
            <a:r>
              <a:rPr lang="en-US" sz="2400" dirty="0" err="1">
                <a:solidFill>
                  <a:srgbClr val="080808"/>
                </a:solidFill>
                <a:effectLst/>
                <a:latin typeface="JetBrains Mono"/>
              </a:rPr>
              <a:t>ParserValue</a:t>
            </a:r>
            <a:r>
              <a:rPr lang="en-US" sz="2400" dirty="0">
                <a:solidFill>
                  <a:srgbClr val="080808"/>
                </a:solidFill>
                <a:effectLst/>
                <a:latin typeface="JetBrains Mono"/>
              </a:rPr>
              <a:t> | </a:t>
            </a:r>
            <a:r>
              <a:rPr lang="en-US" sz="2400" dirty="0">
                <a:solidFill>
                  <a:srgbClr val="0033B3"/>
                </a:solidFill>
                <a:effectLst/>
                <a:latin typeface="JetBrains Mono"/>
              </a:rPr>
              <a:t>undefined</a:t>
            </a:r>
            <a:br>
              <a:rPr lang="en-US" sz="2400" dirty="0">
                <a:solidFill>
                  <a:srgbClr val="0033B3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080808"/>
                </a:solidFill>
                <a:effectLst/>
                <a:latin typeface="JetBrains Mono"/>
              </a:rPr>
              <a:t>) =&gt; or(string, </a:t>
            </a:r>
            <a:r>
              <a:rPr lang="en-US" sz="2400" dirty="0" err="1">
                <a:solidFill>
                  <a:srgbClr val="080808"/>
                </a:solidFill>
                <a:effectLst/>
                <a:latin typeface="JetBrains Mono"/>
              </a:rPr>
              <a:t>boolean</a:t>
            </a:r>
            <a:r>
              <a:rPr lang="en-US" sz="2400" dirty="0">
                <a:solidFill>
                  <a:srgbClr val="080808"/>
                </a:solidFill>
                <a:effectLst/>
                <a:latin typeface="JetBrains Mono"/>
              </a:rPr>
              <a:t>, number)(source, </a:t>
            </a:r>
            <a:r>
              <a:rPr lang="en-US" sz="2400" dirty="0" err="1">
                <a:solidFill>
                  <a:srgbClr val="080808"/>
                </a:solidFill>
                <a:effectLst/>
                <a:latin typeface="JetBrains Mono"/>
              </a:rPr>
              <a:t>prev</a:t>
            </a:r>
            <a:r>
              <a:rPr lang="en-US" sz="2400" dirty="0">
                <a:solidFill>
                  <a:srgbClr val="080808"/>
                </a:solidFill>
                <a:effectLst/>
                <a:latin typeface="JetBrains Mono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29406590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147" y="365125"/>
            <a:ext cx="11358452" cy="1325563"/>
          </a:xfrm>
        </p:spPr>
        <p:txBody>
          <a:bodyPr/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Парсер 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JSON (</a:t>
            </a: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без пробелов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ru-RU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E05BF5E-21F2-A45C-1DE8-AFA2CA45F7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7191" y="4551680"/>
            <a:ext cx="1324661" cy="187452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59B65B5-29A3-1F19-7B3E-1C6BF9696307}"/>
              </a:ext>
            </a:extLst>
          </p:cNvPr>
          <p:cNvSpPr txBox="1"/>
          <p:nvPr/>
        </p:nvSpPr>
        <p:spPr>
          <a:xfrm>
            <a:off x="119091" y="1885789"/>
            <a:ext cx="5788919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33B3"/>
                </a:solidFill>
                <a:effectLst/>
                <a:latin typeface="JetBrains Mono"/>
              </a:rPr>
              <a:t>const </a:t>
            </a:r>
            <a:r>
              <a:rPr lang="en-US" i="1" dirty="0" err="1">
                <a:solidFill>
                  <a:srgbClr val="080808"/>
                </a:solidFill>
                <a:effectLst/>
                <a:latin typeface="JetBrains Mono"/>
              </a:rPr>
              <a:t>json</a:t>
            </a:r>
            <a:r>
              <a:rPr lang="en-US" i="1" dirty="0">
                <a:solidFill>
                  <a:srgbClr val="080808"/>
                </a:solidFill>
                <a:effectLst/>
                <a:latin typeface="JetBrains Mono"/>
              </a:rPr>
              <a:t> </a:t>
            </a: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= (</a:t>
            </a:r>
            <a:br>
              <a:rPr lang="en-US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    source: </a:t>
            </a:r>
            <a:r>
              <a:rPr lang="en-US" dirty="0" err="1">
                <a:solidFill>
                  <a:srgbClr val="000000"/>
                </a:solidFill>
                <a:effectLst/>
                <a:latin typeface="JetBrains Mono"/>
              </a:rPr>
              <a:t>Iterable</a:t>
            </a: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&lt;</a:t>
            </a:r>
            <a:r>
              <a:rPr lang="en-US" dirty="0">
                <a:solidFill>
                  <a:srgbClr val="0033B3"/>
                </a:solidFill>
                <a:effectLst/>
                <a:latin typeface="JetBrains Mono"/>
              </a:rPr>
              <a:t>string</a:t>
            </a: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&gt;,</a:t>
            </a:r>
            <a:br>
              <a:rPr lang="en-US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    </a:t>
            </a:r>
            <a:r>
              <a:rPr lang="en-US" dirty="0" err="1">
                <a:solidFill>
                  <a:srgbClr val="080808"/>
                </a:solidFill>
                <a:effectLst/>
                <a:latin typeface="JetBrains Mono"/>
              </a:rPr>
              <a:t>prev</a:t>
            </a: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?: </a:t>
            </a:r>
            <a:r>
              <a:rPr lang="en-US" dirty="0" err="1">
                <a:solidFill>
                  <a:srgbClr val="080808"/>
                </a:solidFill>
                <a:effectLst/>
                <a:latin typeface="JetBrains Mono"/>
              </a:rPr>
              <a:t>ParserValue</a:t>
            </a: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 | </a:t>
            </a:r>
            <a:r>
              <a:rPr lang="en-US" dirty="0">
                <a:solidFill>
                  <a:srgbClr val="0033B3"/>
                </a:solidFill>
                <a:effectLst/>
                <a:latin typeface="JetBrains Mono"/>
              </a:rPr>
              <a:t>undefined</a:t>
            </a:r>
            <a:br>
              <a:rPr lang="en-US" dirty="0">
                <a:solidFill>
                  <a:srgbClr val="0033B3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) =&gt; or(string, </a:t>
            </a:r>
            <a:r>
              <a:rPr lang="en-US" dirty="0" err="1">
                <a:solidFill>
                  <a:srgbClr val="080808"/>
                </a:solidFill>
                <a:effectLst/>
                <a:latin typeface="JetBrains Mono"/>
              </a:rPr>
              <a:t>boolean</a:t>
            </a: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, number, </a:t>
            </a:r>
            <a:r>
              <a:rPr lang="en-US" dirty="0">
                <a:solidFill>
                  <a:srgbClr val="830091"/>
                </a:solidFill>
                <a:effectLst/>
                <a:latin typeface="JetBrains Mono"/>
              </a:rPr>
              <a:t>array</a:t>
            </a: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lang="en-US" dirty="0">
                <a:solidFill>
                  <a:srgbClr val="830091"/>
                </a:solidFill>
                <a:effectLst/>
                <a:latin typeface="JetBrains Mono"/>
              </a:rPr>
              <a:t>object</a:t>
            </a: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)(source, </a:t>
            </a:r>
            <a:r>
              <a:rPr lang="en-US" dirty="0" err="1">
                <a:solidFill>
                  <a:srgbClr val="080808"/>
                </a:solidFill>
                <a:effectLst/>
                <a:latin typeface="JetBrains Mono"/>
              </a:rPr>
              <a:t>prev</a:t>
            </a: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lang="en-US" dirty="0">
                <a:solidFill>
                  <a:srgbClr val="080808"/>
                </a:solidFill>
                <a:effectLst/>
                <a:latin typeface="JetBrains Mono"/>
              </a:rPr>
            </a:br>
            <a:br>
              <a:rPr lang="en-US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0033B3"/>
                </a:solidFill>
                <a:effectLst/>
                <a:latin typeface="JetBrains Mono"/>
              </a:rPr>
              <a:t>const </a:t>
            </a:r>
            <a:r>
              <a:rPr lang="en-US" dirty="0">
                <a:solidFill>
                  <a:srgbClr val="830091"/>
                </a:solidFill>
                <a:effectLst/>
                <a:latin typeface="JetBrains Mono"/>
              </a:rPr>
              <a:t>array </a:t>
            </a: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= seq(</a:t>
            </a:r>
            <a:br>
              <a:rPr lang="en-US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    tag(</a:t>
            </a:r>
            <a:r>
              <a:rPr lang="en-US" dirty="0">
                <a:solidFill>
                  <a:srgbClr val="067D17"/>
                </a:solidFill>
                <a:effectLst/>
                <a:latin typeface="JetBrains Mono"/>
              </a:rPr>
              <a:t>'['</a:t>
            </a: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),</a:t>
            </a:r>
            <a:br>
              <a:rPr lang="en-US" dirty="0">
                <a:solidFill>
                  <a:srgbClr val="080808"/>
                </a:solidFill>
                <a:effectLst/>
                <a:latin typeface="JetBrains Mono"/>
              </a:rPr>
            </a:br>
            <a:br>
              <a:rPr lang="en-US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    repeat(seq(</a:t>
            </a:r>
            <a:r>
              <a:rPr lang="en-US" i="1" dirty="0" err="1">
                <a:solidFill>
                  <a:srgbClr val="080808"/>
                </a:solidFill>
                <a:effectLst/>
                <a:latin typeface="JetBrains Mono"/>
              </a:rPr>
              <a:t>json</a:t>
            </a: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, tag(</a:t>
            </a:r>
            <a:r>
              <a:rPr lang="en-US" dirty="0">
                <a:solidFill>
                  <a:srgbClr val="067D17"/>
                </a:solidFill>
                <a:effectLst/>
                <a:latin typeface="JetBrains Mono"/>
              </a:rPr>
              <a:t>','</a:t>
            </a: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)), {</a:t>
            </a:r>
            <a:r>
              <a:rPr lang="en-US" dirty="0">
                <a:solidFill>
                  <a:srgbClr val="871094"/>
                </a:solidFill>
                <a:effectLst/>
                <a:latin typeface="JetBrains Mono"/>
              </a:rPr>
              <a:t>min</a:t>
            </a: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lang="en-US" dirty="0">
                <a:solidFill>
                  <a:srgbClr val="1750EB"/>
                </a:solidFill>
                <a:effectLst/>
                <a:latin typeface="JetBrains Mono"/>
              </a:rPr>
              <a:t>0</a:t>
            </a: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}),</a:t>
            </a:r>
            <a:br>
              <a:rPr lang="en-US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    opt(</a:t>
            </a:r>
            <a:r>
              <a:rPr lang="en-US" i="1" dirty="0" err="1">
                <a:solidFill>
                  <a:srgbClr val="080808"/>
                </a:solidFill>
                <a:effectLst/>
                <a:latin typeface="JetBrains Mono"/>
              </a:rPr>
              <a:t>json</a:t>
            </a: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),</a:t>
            </a:r>
            <a:br>
              <a:rPr lang="en-US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    </a:t>
            </a:r>
            <a:br>
              <a:rPr lang="en-US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    tag(</a:t>
            </a:r>
            <a:r>
              <a:rPr lang="en-US" dirty="0">
                <a:solidFill>
                  <a:srgbClr val="067D17"/>
                </a:solidFill>
                <a:effectLst/>
                <a:latin typeface="JetBrains Mono"/>
              </a:rPr>
              <a:t>']'</a:t>
            </a: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),</a:t>
            </a:r>
            <a:br>
              <a:rPr lang="en-US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);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1EE71E-5584-37C6-EF47-4306D769E2BB}"/>
              </a:ext>
            </a:extLst>
          </p:cNvPr>
          <p:cNvSpPr txBox="1"/>
          <p:nvPr/>
        </p:nvSpPr>
        <p:spPr>
          <a:xfrm>
            <a:off x="6210528" y="1885789"/>
            <a:ext cx="6096912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33B3"/>
                </a:solidFill>
                <a:effectLst/>
                <a:latin typeface="JetBrains Mono"/>
              </a:rPr>
              <a:t>const </a:t>
            </a:r>
            <a:r>
              <a:rPr lang="en-US" dirty="0" err="1">
                <a:solidFill>
                  <a:srgbClr val="830091"/>
                </a:solidFill>
                <a:effectLst/>
                <a:latin typeface="JetBrains Mono"/>
              </a:rPr>
              <a:t>objectKey</a:t>
            </a:r>
            <a:r>
              <a:rPr lang="en-US" dirty="0"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= seq(tag(</a:t>
            </a:r>
            <a:r>
              <a:rPr lang="en-US" dirty="0">
                <a:solidFill>
                  <a:srgbClr val="067D17"/>
                </a:solidFill>
                <a:effectLst/>
                <a:latin typeface="JetBrains Mono"/>
              </a:rPr>
              <a:t>'"'</a:t>
            </a: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), take(</a:t>
            </a:r>
            <a:r>
              <a:rPr lang="en-US" dirty="0">
                <a:solidFill>
                  <a:srgbClr val="264EFF"/>
                </a:solidFill>
                <a:effectLst/>
                <a:latin typeface="JetBrains Mono"/>
              </a:rPr>
              <a:t>/[^"]/</a:t>
            </a: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), tag(</a:t>
            </a:r>
            <a:r>
              <a:rPr lang="en-US" dirty="0">
                <a:solidFill>
                  <a:srgbClr val="067D17"/>
                </a:solidFill>
                <a:effectLst/>
                <a:latin typeface="JetBrains Mono"/>
              </a:rPr>
              <a:t>'"'</a:t>
            </a: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), tag(</a:t>
            </a:r>
            <a:r>
              <a:rPr lang="en-US" dirty="0">
                <a:solidFill>
                  <a:srgbClr val="067D17"/>
                </a:solidFill>
                <a:effectLst/>
                <a:latin typeface="JetBrains Mono"/>
              </a:rPr>
              <a:t>':'</a:t>
            </a: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));</a:t>
            </a:r>
            <a:br>
              <a:rPr lang="en-US" dirty="0">
                <a:solidFill>
                  <a:srgbClr val="080808"/>
                </a:solidFill>
                <a:effectLst/>
                <a:latin typeface="JetBrains Mono"/>
              </a:rPr>
            </a:br>
            <a:br>
              <a:rPr lang="en-US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0033B3"/>
                </a:solidFill>
                <a:effectLst/>
                <a:latin typeface="JetBrains Mono"/>
              </a:rPr>
              <a:t>const </a:t>
            </a:r>
            <a:r>
              <a:rPr lang="en-US" dirty="0" err="1">
                <a:solidFill>
                  <a:srgbClr val="830091"/>
                </a:solidFill>
                <a:effectLst/>
                <a:latin typeface="JetBrains Mono"/>
              </a:rPr>
              <a:t>objectValue</a:t>
            </a:r>
            <a:r>
              <a:rPr lang="en-US" dirty="0">
                <a:solidFill>
                  <a:srgbClr val="830091"/>
                </a:solidFill>
                <a:effectLst/>
                <a:latin typeface="JetBrains Mono"/>
              </a:rPr>
              <a:t> </a:t>
            </a: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= seq(</a:t>
            </a:r>
            <a:r>
              <a:rPr lang="en-US" dirty="0" err="1">
                <a:solidFill>
                  <a:srgbClr val="830091"/>
                </a:solidFill>
                <a:effectLst/>
                <a:latin typeface="JetBrains Mono"/>
              </a:rPr>
              <a:t>objectKey</a:t>
            </a: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lang="en-US" i="1" dirty="0" err="1">
                <a:solidFill>
                  <a:srgbClr val="080808"/>
                </a:solidFill>
                <a:effectLst/>
                <a:latin typeface="JetBrains Mono"/>
              </a:rPr>
              <a:t>json</a:t>
            </a: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lang="en-US" dirty="0">
                <a:solidFill>
                  <a:srgbClr val="080808"/>
                </a:solidFill>
                <a:effectLst/>
                <a:latin typeface="JetBrains Mono"/>
              </a:rPr>
            </a:br>
            <a:br>
              <a:rPr lang="en-US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0033B3"/>
                </a:solidFill>
                <a:effectLst/>
                <a:latin typeface="JetBrains Mono"/>
              </a:rPr>
              <a:t>const </a:t>
            </a:r>
            <a:r>
              <a:rPr lang="en-US" dirty="0">
                <a:solidFill>
                  <a:srgbClr val="830091"/>
                </a:solidFill>
                <a:effectLst/>
                <a:latin typeface="JetBrains Mono"/>
              </a:rPr>
              <a:t>object </a:t>
            </a: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= seq(</a:t>
            </a:r>
            <a:br>
              <a:rPr lang="en-US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    tag(</a:t>
            </a:r>
            <a:r>
              <a:rPr lang="en-US" dirty="0">
                <a:solidFill>
                  <a:srgbClr val="067D17"/>
                </a:solidFill>
                <a:effectLst/>
                <a:latin typeface="JetBrains Mono"/>
              </a:rPr>
              <a:t>'{'</a:t>
            </a: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),</a:t>
            </a:r>
            <a:br>
              <a:rPr lang="en-US" dirty="0">
                <a:solidFill>
                  <a:srgbClr val="080808"/>
                </a:solidFill>
                <a:effectLst/>
                <a:latin typeface="JetBrains Mono"/>
              </a:rPr>
            </a:br>
            <a:br>
              <a:rPr lang="en-US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    repeat(seq(</a:t>
            </a:r>
            <a:r>
              <a:rPr lang="en-US" dirty="0" err="1">
                <a:solidFill>
                  <a:srgbClr val="830091"/>
                </a:solidFill>
                <a:effectLst/>
                <a:latin typeface="JetBrains Mono"/>
              </a:rPr>
              <a:t>objectValue</a:t>
            </a: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, tag(</a:t>
            </a:r>
            <a:r>
              <a:rPr lang="en-US" dirty="0">
                <a:solidFill>
                  <a:srgbClr val="067D17"/>
                </a:solidFill>
                <a:effectLst/>
                <a:latin typeface="JetBrains Mono"/>
              </a:rPr>
              <a:t>','</a:t>
            </a: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)), {</a:t>
            </a:r>
            <a:r>
              <a:rPr lang="en-US" dirty="0">
                <a:solidFill>
                  <a:srgbClr val="871094"/>
                </a:solidFill>
                <a:effectLst/>
                <a:latin typeface="JetBrains Mono"/>
              </a:rPr>
              <a:t>min</a:t>
            </a: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lang="en-US" dirty="0">
                <a:solidFill>
                  <a:srgbClr val="1750EB"/>
                </a:solidFill>
                <a:effectLst/>
                <a:latin typeface="JetBrains Mono"/>
              </a:rPr>
              <a:t>0</a:t>
            </a: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}),</a:t>
            </a:r>
            <a:br>
              <a:rPr lang="en-US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    opt(</a:t>
            </a:r>
            <a:r>
              <a:rPr lang="en-US" dirty="0" err="1">
                <a:solidFill>
                  <a:srgbClr val="830091"/>
                </a:solidFill>
                <a:effectLst/>
                <a:latin typeface="JetBrains Mono"/>
              </a:rPr>
              <a:t>objectValue</a:t>
            </a: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),</a:t>
            </a:r>
            <a:br>
              <a:rPr lang="en-US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    </a:t>
            </a:r>
            <a:br>
              <a:rPr lang="en-US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    tag(</a:t>
            </a:r>
            <a:r>
              <a:rPr lang="en-US" dirty="0">
                <a:solidFill>
                  <a:srgbClr val="067D17"/>
                </a:solidFill>
                <a:effectLst/>
                <a:latin typeface="JetBrains Mono"/>
              </a:rPr>
              <a:t>'}'</a:t>
            </a: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),</a:t>
            </a:r>
            <a:br>
              <a:rPr lang="en-US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080808"/>
                </a:solidFill>
                <a:effectLst/>
                <a:latin typeface="JetBrains Mono"/>
              </a:rPr>
              <a:t>);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6323470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 descr="Изображение выглядит как текст, в помещении&#10;&#10;Автоматически созданное описание">
            <a:extLst>
              <a:ext uri="{FF2B5EF4-FFF2-40B4-BE49-F238E27FC236}">
                <a16:creationId xmlns:a16="http://schemas.microsoft.com/office/drawing/2014/main" id="{6619A2B7-4E42-CA9D-8D63-E79B0C88F6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9141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147" y="365125"/>
            <a:ext cx="11358452" cy="1325563"/>
          </a:xfrm>
        </p:spPr>
        <p:txBody>
          <a:bodyPr/>
          <a:lstStyle/>
          <a:p>
            <a:r>
              <a:rPr lang="ru-RU" dirty="0" err="1">
                <a:latin typeface="Roboto" panose="02000000000000000000" pitchFamily="2" charset="0"/>
                <a:ea typeface="Roboto" panose="02000000000000000000" pitchFamily="2" charset="0"/>
              </a:rPr>
              <a:t>Парсить</a:t>
            </a: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 можно что угодно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49A1787-26F5-DBF3-1B1D-3E61027CE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147" y="1825625"/>
            <a:ext cx="10032573" cy="43513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Парсер сайта – это программа, которая заходит на сайт и извлекает из него информацию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Парсер капчи извлекает информацию для обхода защиты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Парсер ЯП строит абстрактное семантическое дерево на основе синтаксиса для дальнейшей работы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E05BF5E-21F2-A45C-1DE8-AFA2CA45F7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7191" y="4551680"/>
            <a:ext cx="1324661" cy="187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445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147" y="365125"/>
            <a:ext cx="11358452" cy="1325563"/>
          </a:xfrm>
        </p:spPr>
        <p:txBody>
          <a:bodyPr/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Думаю смысл вы уловили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49A1787-26F5-DBF3-1B1D-3E61027CE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147" y="1825625"/>
            <a:ext cx="10032573" cy="43513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Сложное делается из простого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Есть поддержка рекурсии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Можно экспортировать грамматику в качестве библиотеки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Например </a:t>
            </a: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XML </a:t>
            </a: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парсер и на его основе сделать </a:t>
            </a: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SVG </a:t>
            </a: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парсер с валидацией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E05BF5E-21F2-A45C-1DE8-AFA2CA45F7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7191" y="4551680"/>
            <a:ext cx="1324661" cy="187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316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147" y="2766218"/>
            <a:ext cx="11358452" cy="1325563"/>
          </a:xfrm>
        </p:spPr>
        <p:txBody>
          <a:bodyPr/>
          <a:lstStyle/>
          <a:p>
            <a:pPr algn="ctr"/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Спасибо!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E05BF5E-21F2-A45C-1DE8-AFA2CA45F7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7191" y="4551680"/>
            <a:ext cx="1324661" cy="187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1384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E05BF5E-21F2-A45C-1DE8-AFA2CA45F7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7191" y="4551680"/>
            <a:ext cx="1324661" cy="1874520"/>
          </a:xfrm>
          <a:prstGeom prst="rect">
            <a:avLst/>
          </a:prstGeom>
        </p:spPr>
      </p:pic>
      <p:pic>
        <p:nvPicPr>
          <p:cNvPr id="6" name="Рисунок 5" descr="Изображение выглядит как текст, диаграмма, линия, Шрифт&#10;&#10;Автоматически созданное описание">
            <a:extLst>
              <a:ext uri="{FF2B5EF4-FFF2-40B4-BE49-F238E27FC236}">
                <a16:creationId xmlns:a16="http://schemas.microsoft.com/office/drawing/2014/main" id="{3853C831-D60E-0054-8A16-50FDE613331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1893" y="824774"/>
            <a:ext cx="7327318" cy="5495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2996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147" y="365125"/>
            <a:ext cx="11358452" cy="1325563"/>
          </a:xfrm>
        </p:spPr>
        <p:txBody>
          <a:bodyPr/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Этапы </a:t>
            </a:r>
            <a:r>
              <a:rPr lang="ru-RU" dirty="0" err="1">
                <a:latin typeface="Roboto" panose="02000000000000000000" pitchFamily="2" charset="0"/>
                <a:ea typeface="Roboto" panose="02000000000000000000" pitchFamily="2" charset="0"/>
              </a:rPr>
              <a:t>парсинга</a:t>
            </a: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 из текста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(потока байт)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49A1787-26F5-DBF3-1B1D-3E61027CE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147" y="1825625"/>
            <a:ext cx="10032573" cy="43513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Мы бежим по тексту посимвольно и вычленяем лексемы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Лексема – это просто некоторые атомарный фрагмент текста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Например, </a:t>
            </a: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var id = 145;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Здесь </a:t>
            </a: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5</a:t>
            </a: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 лексем</a:t>
            </a: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: var, id, =, </a:t>
            </a: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145 и </a:t>
            </a: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;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Каждой лексеме соответствует некоторый токен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Например, «ключевое слово» или «литерал числа» и т.д.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На основе потока токенов мы можем построить </a:t>
            </a: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AST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А с </a:t>
            </a: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AST </a:t>
            </a: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мы уже можем провести семантический анализ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E05BF5E-21F2-A45C-1DE8-AFA2CA45F7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7191" y="4551680"/>
            <a:ext cx="1324661" cy="187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6287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 descr="Изображение выглядит как текст, в помещении&#10;&#10;Автоматически созданное описание">
            <a:extLst>
              <a:ext uri="{FF2B5EF4-FFF2-40B4-BE49-F238E27FC236}">
                <a16:creationId xmlns:a16="http://schemas.microsoft.com/office/drawing/2014/main" id="{6619A2B7-4E42-CA9D-8D63-E79B0C88F6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3520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7394</TotalTime>
  <Words>3676</Words>
  <Application>Microsoft Office PowerPoint</Application>
  <PresentationFormat>Широкоэкранный</PresentationFormat>
  <Paragraphs>244</Paragraphs>
  <Slides>61</Slides>
  <Notes>21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61</vt:i4>
      </vt:variant>
    </vt:vector>
  </HeadingPairs>
  <TitlesOfParts>
    <vt:vector size="68" baseType="lpstr">
      <vt:lpstr>Arial</vt:lpstr>
      <vt:lpstr>Calibri</vt:lpstr>
      <vt:lpstr>Calibri Light</vt:lpstr>
      <vt:lpstr>JetBrains Mono</vt:lpstr>
      <vt:lpstr>Roboto</vt:lpstr>
      <vt:lpstr>Wingdings</vt:lpstr>
      <vt:lpstr>Office Theme</vt:lpstr>
      <vt:lpstr>Computer Science во Frontend</vt:lpstr>
      <vt:lpstr>Давайте вспомним про конечные автоматы</vt:lpstr>
      <vt:lpstr>КА позволяют описывать нам</vt:lpstr>
      <vt:lpstr>А что еще за парсеры?</vt:lpstr>
      <vt:lpstr>Ну смотрите</vt:lpstr>
      <vt:lpstr>Парсить можно что угодно</vt:lpstr>
      <vt:lpstr>Презентация PowerPoint</vt:lpstr>
      <vt:lpstr>Этапы парсинга из текста (потока байт)</vt:lpstr>
      <vt:lpstr>Презентация PowerPoint</vt:lpstr>
      <vt:lpstr>Ну а как вы хотели</vt:lpstr>
      <vt:lpstr>Нам нужно описать грамматику языка</vt:lpstr>
      <vt:lpstr>Напишем парсер числа с плавающей точкой</vt:lpstr>
      <vt:lpstr>Talk is cheap. Show me the code.</vt:lpstr>
      <vt:lpstr>Talk is cheap. Show me the code.</vt:lpstr>
      <vt:lpstr>Talk is cheap. Show me the code.</vt:lpstr>
      <vt:lpstr>Talk is cheap. Show me the code.</vt:lpstr>
      <vt:lpstr>Talk is cheap. Show me the code.</vt:lpstr>
      <vt:lpstr>Talk is cheap. Show me the code.</vt:lpstr>
      <vt:lpstr>Talk is cheap. Show me the code.</vt:lpstr>
      <vt:lpstr>Talk is cheap. Show me the code.</vt:lpstr>
      <vt:lpstr>Talk is cheap. Show me the code.</vt:lpstr>
      <vt:lpstr>Презентация PowerPoint</vt:lpstr>
      <vt:lpstr>У нас простая и понятная схема парсинга</vt:lpstr>
      <vt:lpstr>У нас есть функции</vt:lpstr>
      <vt:lpstr>Опишем сигнатуру парсера</vt:lpstr>
      <vt:lpstr>Опишем сигнатуру парсера</vt:lpstr>
      <vt:lpstr>Опишем сигнатуру парсера</vt:lpstr>
      <vt:lpstr>Опишем сигнатуру парсера</vt:lpstr>
      <vt:lpstr>А почему на вход и выход Iterable?</vt:lpstr>
      <vt:lpstr>Нам нужно как то сохранять позицию в тексте</vt:lpstr>
      <vt:lpstr>Нам нужен «конвеер» парсеров</vt:lpstr>
      <vt:lpstr>Опишем фабрику tag</vt:lpstr>
      <vt:lpstr>Опишем фабрику tag</vt:lpstr>
      <vt:lpstr>Опишем фабрику tag</vt:lpstr>
      <vt:lpstr>Приведем примеры</vt:lpstr>
      <vt:lpstr>Порефлексируем</vt:lpstr>
      <vt:lpstr>Но хватит ли нам только tag?</vt:lpstr>
      <vt:lpstr>Комбинатор последовательности – seq</vt:lpstr>
      <vt:lpstr>Опишем его сигнатуру</vt:lpstr>
      <vt:lpstr>Опишем его сигнатуру</vt:lpstr>
      <vt:lpstr>Опишем его сигнатуру</vt:lpstr>
      <vt:lpstr>Опишем его сигнатуру</vt:lpstr>
      <vt:lpstr>Приведем пример</vt:lpstr>
      <vt:lpstr>Порефлексируем</vt:lpstr>
      <vt:lpstr>Комбинатор повторения – repeat</vt:lpstr>
      <vt:lpstr>Презентация PowerPoint</vt:lpstr>
      <vt:lpstr>Комбинатор опциональности – opt</vt:lpstr>
      <vt:lpstr>Комбинатор вариативности – or</vt:lpstr>
      <vt:lpstr>Снова посмотрим на результат</vt:lpstr>
      <vt:lpstr>Снова посмотрим на результат</vt:lpstr>
      <vt:lpstr>Презентация PowerPoint</vt:lpstr>
      <vt:lpstr>Сложно, но там где сложно, там и рост</vt:lpstr>
      <vt:lpstr>Вспоминайте предыдущие лекции по итератором</vt:lpstr>
      <vt:lpstr>Парсер JSON Boolean</vt:lpstr>
      <vt:lpstr>Парсер JSON String</vt:lpstr>
      <vt:lpstr>Парсер JSON Number</vt:lpstr>
      <vt:lpstr>Парсер JSON примитивов</vt:lpstr>
      <vt:lpstr>Парсер JSON (без пробелов)</vt:lpstr>
      <vt:lpstr>Презентация PowerPoint</vt:lpstr>
      <vt:lpstr>Думаю смысл вы уловили</vt:lpstr>
      <vt:lpstr>Спасибо!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Изучаем Frontend</dc:title>
  <dc:creator>Andrey Kobets</dc:creator>
  <cp:lastModifiedBy>Андрей Кобец</cp:lastModifiedBy>
  <cp:revision>1376</cp:revision>
  <dcterms:created xsi:type="dcterms:W3CDTF">2020-11-08T08:53:50Z</dcterms:created>
  <dcterms:modified xsi:type="dcterms:W3CDTF">2024-06-06T08:58:10Z</dcterms:modified>
</cp:coreProperties>
</file>

<file path=docProps/thumbnail.jpeg>
</file>